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81" r:id="rId3"/>
    <p:sldId id="278" r:id="rId4"/>
    <p:sldId id="280" r:id="rId5"/>
    <p:sldId id="273" r:id="rId6"/>
    <p:sldId id="275" r:id="rId7"/>
    <p:sldId id="27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126"/>
    <a:srgbClr val="07352A"/>
    <a:srgbClr val="004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9" autoAdjust="0"/>
    <p:restoredTop sz="94688"/>
  </p:normalViewPr>
  <p:slideViewPr>
    <p:cSldViewPr snapToGrid="0">
      <p:cViewPr varScale="1">
        <p:scale>
          <a:sx n="115" d="100"/>
          <a:sy n="115" d="100"/>
        </p:scale>
        <p:origin x="207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2D85E-8ED9-4828-96CC-D5941D4338A5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6376F-CFBE-4756-8428-38AF2F353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372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6376F-CFBE-4756-8428-38AF2F35382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079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Official ACF video.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6376F-CFBE-4756-8428-38AF2F35382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715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ACF activities.</a:t>
            </a:r>
          </a:p>
          <a:p>
            <a:r>
              <a:rPr lang="en-GB" dirty="0"/>
              <a:t>parade nights.</a:t>
            </a:r>
          </a:p>
          <a:p>
            <a:r>
              <a:rPr lang="en-GB" dirty="0"/>
              <a:t>Camps.</a:t>
            </a:r>
          </a:p>
          <a:p>
            <a:r>
              <a:rPr lang="en-GB" dirty="0"/>
              <a:t>APC. Drill and turn out. Shooting (</a:t>
            </a:r>
            <a:r>
              <a:rPr lang="en-GB" dirty="0" err="1"/>
              <a:t>gp</a:t>
            </a:r>
            <a:r>
              <a:rPr lang="en-GB" dirty="0"/>
              <a:t> rifle, air rifle, 22 target).first aid, Nav, PT, cadet in the community.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6376F-CFBE-4756-8428-38AF2F35382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435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Involvement with others, other cadets, regular and reserve forces.</a:t>
            </a:r>
          </a:p>
          <a:p>
            <a:r>
              <a:rPr lang="en-GB" dirty="0"/>
              <a:t>Show black rat video.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6376F-CFBE-4756-8428-38AF2F35382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96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Other quals.</a:t>
            </a:r>
          </a:p>
          <a:p>
            <a:r>
              <a:rPr lang="en-GB" dirty="0"/>
              <a:t>Reduced costs.    DofE normal 140 </a:t>
            </a:r>
            <a:r>
              <a:rPr lang="en-GB" dirty="0" err="1"/>
              <a:t>acf</a:t>
            </a:r>
            <a:r>
              <a:rPr lang="en-GB" dirty="0"/>
              <a:t> 23.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6376F-CFBE-4756-8428-38AF2F35382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930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That was a brief introduction to the ACF.</a:t>
            </a:r>
          </a:p>
          <a:p>
            <a:r>
              <a:rPr lang="en-GB" dirty="0"/>
              <a:t>Any questions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6376F-CFBE-4756-8428-38AF2F35382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394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803" y="4437118"/>
            <a:ext cx="8222825" cy="1316913"/>
          </a:xfrm>
        </p:spPr>
        <p:txBody>
          <a:bodyPr/>
          <a:lstStyle>
            <a:lvl1pPr>
              <a:lnSpc>
                <a:spcPts val="2542"/>
              </a:lnSpc>
              <a:defRPr sz="2925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966" y="4003404"/>
            <a:ext cx="8219653" cy="414660"/>
          </a:xfrm>
        </p:spPr>
        <p:txBody>
          <a:bodyPr/>
          <a:lstStyle>
            <a:lvl1pPr marL="0" indent="0" algn="l">
              <a:lnSpc>
                <a:spcPts val="844"/>
              </a:lnSpc>
              <a:spcAft>
                <a:spcPts val="0"/>
              </a:spcAft>
              <a:buNone/>
              <a:defRPr b="1" cap="all" baseline="0">
                <a:solidFill>
                  <a:schemeClr val="tx2"/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1963" y="6356350"/>
            <a:ext cx="2087562" cy="198000"/>
          </a:xfrm>
        </p:spPr>
        <p:txBody>
          <a:bodyPr/>
          <a:lstStyle/>
          <a:p>
            <a:fld id="{5D7FEC1C-B94D-4B9E-87CE-C371CFF7B0D7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C80B4-7837-4D06-88BD-1675C3E20CE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1963" y="5819773"/>
            <a:ext cx="8220075" cy="270000"/>
          </a:xfrm>
        </p:spPr>
        <p:txBody>
          <a:bodyPr/>
          <a:lstStyle>
            <a:lvl1pPr>
              <a:lnSpc>
                <a:spcPts val="1103"/>
              </a:lnSpc>
              <a:spcAft>
                <a:spcPts val="0"/>
              </a:spcAft>
              <a:defRPr sz="1103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1963" y="6074566"/>
            <a:ext cx="8220075" cy="270000"/>
          </a:xfrm>
        </p:spPr>
        <p:txBody>
          <a:bodyPr/>
          <a:lstStyle>
            <a:lvl1pPr>
              <a:lnSpc>
                <a:spcPts val="1151"/>
              </a:lnSpc>
              <a:spcAft>
                <a:spcPts val="0"/>
              </a:spcAft>
              <a:defRPr sz="1055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45" y="326306"/>
            <a:ext cx="3403060" cy="11849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45" y="326306"/>
            <a:ext cx="3403060" cy="118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8230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EC1C-B94D-4B9E-87CE-C371CFF7B0D7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C80B4-7837-4D06-88BD-1675C3E20C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17940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5" y="273050"/>
            <a:ext cx="2925961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029398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555" y="1435103"/>
            <a:ext cx="2925961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EC1C-B94D-4B9E-87CE-C371CFF7B0D7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C80B4-7837-4D06-88BD-1675C3E20C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182043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6792" y="4800600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6792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6792" y="5367338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EC1C-B94D-4B9E-87CE-C371CFF7B0D7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C80B4-7837-4D06-88BD-1675C3E20C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476765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EC1C-B94D-4B9E-87CE-C371CFF7B0D7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C80B4-7837-4D06-88BD-1675C3E20C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831898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1975048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553" y="274644"/>
            <a:ext cx="5937448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EC1C-B94D-4B9E-87CE-C371CFF7B0D7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C80B4-7837-4D06-88BD-1675C3E20C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944230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803" y="4437118"/>
            <a:ext cx="8222825" cy="1316913"/>
          </a:xfrm>
        </p:spPr>
        <p:txBody>
          <a:bodyPr/>
          <a:lstStyle>
            <a:lvl1pPr>
              <a:lnSpc>
                <a:spcPts val="2542"/>
              </a:lnSpc>
              <a:defRPr sz="2925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966" y="4003404"/>
            <a:ext cx="8219653" cy="414660"/>
          </a:xfrm>
        </p:spPr>
        <p:txBody>
          <a:bodyPr/>
          <a:lstStyle>
            <a:lvl1pPr marL="0" indent="0" algn="l">
              <a:lnSpc>
                <a:spcPts val="844"/>
              </a:lnSpc>
              <a:spcAft>
                <a:spcPts val="0"/>
              </a:spcAft>
              <a:buNone/>
              <a:defRPr b="1" cap="all" baseline="0">
                <a:solidFill>
                  <a:schemeClr val="tx2"/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1963" y="6356350"/>
            <a:ext cx="2087562" cy="198000"/>
          </a:xfrm>
        </p:spPr>
        <p:txBody>
          <a:bodyPr/>
          <a:lstStyle/>
          <a:p>
            <a:fld id="{5D7FEC1C-B94D-4B9E-87CE-C371CFF7B0D7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C80B4-7837-4D06-88BD-1675C3E20CE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1963" y="5819773"/>
            <a:ext cx="8220075" cy="270000"/>
          </a:xfrm>
        </p:spPr>
        <p:txBody>
          <a:bodyPr/>
          <a:lstStyle>
            <a:lvl1pPr>
              <a:lnSpc>
                <a:spcPts val="1103"/>
              </a:lnSpc>
              <a:spcAft>
                <a:spcPts val="0"/>
              </a:spcAft>
              <a:defRPr sz="1103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1963" y="6074566"/>
            <a:ext cx="8220075" cy="270000"/>
          </a:xfrm>
        </p:spPr>
        <p:txBody>
          <a:bodyPr/>
          <a:lstStyle>
            <a:lvl1pPr>
              <a:lnSpc>
                <a:spcPts val="1151"/>
              </a:lnSpc>
              <a:spcAft>
                <a:spcPts val="0"/>
              </a:spcAft>
              <a:defRPr sz="1055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45" y="326306"/>
            <a:ext cx="3403060" cy="118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836835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with Sub-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EC1C-B94D-4B9E-87CE-C371CFF7B0D7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C80B4-7837-4D06-88BD-1675C3E20CE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41325" y="1412881"/>
            <a:ext cx="7120800" cy="576263"/>
          </a:xfrm>
        </p:spPr>
        <p:txBody>
          <a:bodyPr/>
          <a:lstStyle>
            <a:lvl1pPr>
              <a:lnSpc>
                <a:spcPts val="1575"/>
              </a:lnSpc>
              <a:spcAft>
                <a:spcPts val="0"/>
              </a:spcAft>
              <a:defRPr sz="1181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8559778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Two Text Content with Sub-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200" y="2453772"/>
            <a:ext cx="3855600" cy="36723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EC1C-B94D-4B9E-87CE-C371CFF7B0D7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C80B4-7837-4D06-88BD-1675C3E20CE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41325" y="1412881"/>
            <a:ext cx="7120800" cy="576263"/>
          </a:xfrm>
        </p:spPr>
        <p:txBody>
          <a:bodyPr/>
          <a:lstStyle>
            <a:lvl1pPr>
              <a:lnSpc>
                <a:spcPts val="1575"/>
              </a:lnSpc>
              <a:spcAft>
                <a:spcPts val="0"/>
              </a:spcAft>
              <a:defRPr sz="1181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812791" y="2453772"/>
            <a:ext cx="3856755" cy="36723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1673930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Two Text Pic Content with Sub-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200" y="2453772"/>
            <a:ext cx="3855600" cy="36723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EC1C-B94D-4B9E-87CE-C371CFF7B0D7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C80B4-7837-4D06-88BD-1675C3E20CE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41325" y="1412881"/>
            <a:ext cx="7120800" cy="576263"/>
          </a:xfrm>
        </p:spPr>
        <p:txBody>
          <a:bodyPr/>
          <a:lstStyle>
            <a:lvl1pPr>
              <a:lnSpc>
                <a:spcPts val="1575"/>
              </a:lnSpc>
              <a:spcAft>
                <a:spcPts val="0"/>
              </a:spcAft>
              <a:defRPr sz="1181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813200" y="2441395"/>
            <a:ext cx="3855600" cy="36718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1613569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EC1C-B94D-4B9E-87CE-C371CFF7B0D7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C80B4-7837-4D06-88BD-1675C3E20C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87872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EC1C-B94D-4B9E-87CE-C371CFF7B0D7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C80B4-7837-4D06-88BD-1675C3E20C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78604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Sub-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EC1C-B94D-4B9E-87CE-C371CFF7B0D7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C80B4-7837-4D06-88BD-1675C3E20CE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41325" y="1412881"/>
            <a:ext cx="7120800" cy="576263"/>
          </a:xfrm>
        </p:spPr>
        <p:txBody>
          <a:bodyPr/>
          <a:lstStyle>
            <a:lvl1pPr>
              <a:lnSpc>
                <a:spcPts val="1575"/>
              </a:lnSpc>
              <a:spcAft>
                <a:spcPts val="0"/>
              </a:spcAft>
              <a:defRPr sz="1181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217860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Two Text Content with Sub-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200" y="2453772"/>
            <a:ext cx="3855600" cy="36723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EC1C-B94D-4B9E-87CE-C371CFF7B0D7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C80B4-7837-4D06-88BD-1675C3E20CE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41325" y="1412881"/>
            <a:ext cx="7120800" cy="576263"/>
          </a:xfrm>
        </p:spPr>
        <p:txBody>
          <a:bodyPr/>
          <a:lstStyle>
            <a:lvl1pPr>
              <a:lnSpc>
                <a:spcPts val="1575"/>
              </a:lnSpc>
              <a:spcAft>
                <a:spcPts val="0"/>
              </a:spcAft>
              <a:defRPr sz="1181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812791" y="2453772"/>
            <a:ext cx="3856755" cy="36723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244901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Two Text Pic Content with Sub-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200" y="2453772"/>
            <a:ext cx="3855600" cy="36723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EC1C-B94D-4B9E-87CE-C371CFF7B0D7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C80B4-7837-4D06-88BD-1675C3E20CE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41325" y="1412881"/>
            <a:ext cx="7120800" cy="576263"/>
          </a:xfrm>
        </p:spPr>
        <p:txBody>
          <a:bodyPr/>
          <a:lstStyle>
            <a:lvl1pPr>
              <a:lnSpc>
                <a:spcPts val="1575"/>
              </a:lnSpc>
              <a:spcAft>
                <a:spcPts val="0"/>
              </a:spcAft>
              <a:defRPr sz="1181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813200" y="2441395"/>
            <a:ext cx="3855600" cy="36718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502707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4" y="4406906"/>
            <a:ext cx="8064896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4" y="2906713"/>
            <a:ext cx="8064896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EC1C-B94D-4B9E-87CE-C371CFF7B0D7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C80B4-7837-4D06-88BD-1675C3E20C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95266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53" y="1600206"/>
            <a:ext cx="3956248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3956248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EC1C-B94D-4B9E-87CE-C371CFF7B0D7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C80B4-7837-4D06-88BD-1675C3E20C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78902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554" y="2174875"/>
            <a:ext cx="3957836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3959423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EC1C-B94D-4B9E-87CE-C371CFF7B0D7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C80B4-7837-4D06-88BD-1675C3E20C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81108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EC1C-B94D-4B9E-87CE-C371CFF7B0D7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C80B4-7837-4D06-88BD-1675C3E20C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94886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/>
          </p:cNvSpPr>
          <p:nvPr/>
        </p:nvSpPr>
        <p:spPr bwMode="auto">
          <a:xfrm>
            <a:off x="-3175" y="227013"/>
            <a:ext cx="8142288" cy="1803400"/>
          </a:xfrm>
          <a:custGeom>
            <a:avLst/>
            <a:gdLst>
              <a:gd name="T0" fmla="*/ 2426 w 2563"/>
              <a:gd name="T1" fmla="*/ 0 h 566"/>
              <a:gd name="T2" fmla="*/ 0 w 2563"/>
              <a:gd name="T3" fmla="*/ 0 h 566"/>
              <a:gd name="T4" fmla="*/ 0 w 2563"/>
              <a:gd name="T5" fmla="*/ 566 h 566"/>
              <a:gd name="T6" fmla="*/ 2426 w 2563"/>
              <a:gd name="T7" fmla="*/ 566 h 566"/>
              <a:gd name="T8" fmla="*/ 2563 w 2563"/>
              <a:gd name="T9" fmla="*/ 283 h 566"/>
              <a:gd name="T10" fmla="*/ 2426 w 2563"/>
              <a:gd name="T11" fmla="*/ 0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63" h="566">
                <a:moveTo>
                  <a:pt x="242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66"/>
                  <a:pt x="0" y="566"/>
                  <a:pt x="0" y="566"/>
                </a:cubicBezTo>
                <a:cubicBezTo>
                  <a:pt x="2426" y="566"/>
                  <a:pt x="2426" y="566"/>
                  <a:pt x="2426" y="566"/>
                </a:cubicBezTo>
                <a:cubicBezTo>
                  <a:pt x="2426" y="501"/>
                  <a:pt x="2563" y="283"/>
                  <a:pt x="2563" y="283"/>
                </a:cubicBezTo>
                <a:cubicBezTo>
                  <a:pt x="2563" y="283"/>
                  <a:pt x="2426" y="63"/>
                  <a:pt x="2426" y="0"/>
                </a:cubicBezTo>
              </a:path>
            </a:pathLst>
          </a:custGeom>
          <a:solidFill>
            <a:srgbClr val="004E42"/>
          </a:solidFill>
          <a:ln w="127">
            <a:noFill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GB" sz="1013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9200" y="584395"/>
            <a:ext cx="7120800" cy="82133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9200" y="2453772"/>
            <a:ext cx="6400800" cy="36676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5925" y="6356350"/>
            <a:ext cx="2133600" cy="1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FEC1C-B94D-4B9E-87CE-C371CFF7B0D7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1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70848" y="6356350"/>
            <a:ext cx="2133600" cy="1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C80B4-7837-4D06-88BD-1675C3E20CE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-3175" y="227013"/>
            <a:ext cx="8142288" cy="1803400"/>
          </a:xfrm>
          <a:custGeom>
            <a:avLst/>
            <a:gdLst>
              <a:gd name="T0" fmla="*/ 2426 w 2563"/>
              <a:gd name="T1" fmla="*/ 0 h 566"/>
              <a:gd name="T2" fmla="*/ 0 w 2563"/>
              <a:gd name="T3" fmla="*/ 0 h 566"/>
              <a:gd name="T4" fmla="*/ 0 w 2563"/>
              <a:gd name="T5" fmla="*/ 566 h 566"/>
              <a:gd name="T6" fmla="*/ 2426 w 2563"/>
              <a:gd name="T7" fmla="*/ 566 h 566"/>
              <a:gd name="T8" fmla="*/ 2563 w 2563"/>
              <a:gd name="T9" fmla="*/ 283 h 566"/>
              <a:gd name="T10" fmla="*/ 2426 w 2563"/>
              <a:gd name="T11" fmla="*/ 0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63" h="566">
                <a:moveTo>
                  <a:pt x="242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66"/>
                  <a:pt x="0" y="566"/>
                  <a:pt x="0" y="566"/>
                </a:cubicBezTo>
                <a:cubicBezTo>
                  <a:pt x="2426" y="566"/>
                  <a:pt x="2426" y="566"/>
                  <a:pt x="2426" y="566"/>
                </a:cubicBezTo>
                <a:cubicBezTo>
                  <a:pt x="2426" y="501"/>
                  <a:pt x="2563" y="283"/>
                  <a:pt x="2563" y="283"/>
                </a:cubicBezTo>
                <a:cubicBezTo>
                  <a:pt x="2563" y="283"/>
                  <a:pt x="2426" y="63"/>
                  <a:pt x="2426" y="0"/>
                </a:cubicBezTo>
              </a:path>
            </a:pathLst>
          </a:custGeom>
          <a:solidFill>
            <a:srgbClr val="004E42"/>
          </a:solidFill>
          <a:ln w="127">
            <a:noFill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GB" sz="1013"/>
          </a:p>
        </p:txBody>
      </p:sp>
    </p:spTree>
    <p:extLst>
      <p:ext uri="{BB962C8B-B14F-4D97-AF65-F5344CB8AC3E}">
        <p14:creationId xmlns:p14="http://schemas.microsoft.com/office/powerpoint/2010/main" val="266402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ransition spd="slow">
    <p:push dir="u"/>
  </p:transition>
  <p:txStyles>
    <p:titleStyle>
      <a:lvl1pPr algn="l" defTabSz="514350" rtl="0" eaLnBrk="1" latinLnBrk="0" hangingPunct="1">
        <a:lnSpc>
          <a:spcPts val="1575"/>
        </a:lnSpc>
        <a:spcBef>
          <a:spcPct val="0"/>
        </a:spcBef>
        <a:buNone/>
        <a:defRPr sz="1688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514350" rtl="0" eaLnBrk="1" latinLnBrk="0" hangingPunct="1">
        <a:lnSpc>
          <a:spcPts val="956"/>
        </a:lnSpc>
        <a:spcBef>
          <a:spcPts val="0"/>
        </a:spcBef>
        <a:spcAft>
          <a:spcPts val="956"/>
        </a:spcAft>
        <a:buFont typeface="Arial" pitchFamily="34" charset="0"/>
        <a:buNone/>
        <a:defRPr sz="844" kern="1200">
          <a:solidFill>
            <a:schemeClr val="bg2"/>
          </a:solidFill>
          <a:latin typeface="+mn-lt"/>
          <a:ea typeface="+mn-ea"/>
          <a:cs typeface="+mn-cs"/>
        </a:defRPr>
      </a:lvl1pPr>
      <a:lvl2pPr marL="81000" indent="-81000" algn="l" defTabSz="514350" rtl="0" eaLnBrk="1" latinLnBrk="0" hangingPunct="1">
        <a:lnSpc>
          <a:spcPts val="956"/>
        </a:lnSpc>
        <a:spcBef>
          <a:spcPts val="0"/>
        </a:spcBef>
        <a:spcAft>
          <a:spcPts val="956"/>
        </a:spcAft>
        <a:buSzPct val="80000"/>
        <a:buFont typeface="Arial" pitchFamily="34" charset="0"/>
        <a:buChar char="•"/>
        <a:defRPr sz="956" kern="1200">
          <a:solidFill>
            <a:schemeClr val="bg2"/>
          </a:solidFill>
          <a:latin typeface="+mn-lt"/>
          <a:ea typeface="+mn-ea"/>
          <a:cs typeface="+mn-cs"/>
        </a:defRPr>
      </a:lvl2pPr>
      <a:lvl3pPr marL="162000" indent="-81000" algn="l" defTabSz="514350" rtl="0" eaLnBrk="1" latinLnBrk="0" hangingPunct="1">
        <a:lnSpc>
          <a:spcPts val="956"/>
        </a:lnSpc>
        <a:spcBef>
          <a:spcPts val="0"/>
        </a:spcBef>
        <a:spcAft>
          <a:spcPts val="956"/>
        </a:spcAft>
        <a:buFont typeface="Arial" pitchFamily="34" charset="0"/>
        <a:buChar char="•"/>
        <a:defRPr sz="956" kern="1200">
          <a:solidFill>
            <a:schemeClr val="bg2"/>
          </a:solidFill>
          <a:latin typeface="+mn-lt"/>
          <a:ea typeface="+mn-ea"/>
          <a:cs typeface="+mn-cs"/>
        </a:defRPr>
      </a:lvl3pPr>
      <a:lvl4pPr marL="243000" indent="-81000" algn="l" defTabSz="514350" rtl="0" eaLnBrk="1" latinLnBrk="0" hangingPunct="1">
        <a:lnSpc>
          <a:spcPts val="956"/>
        </a:lnSpc>
        <a:spcBef>
          <a:spcPts val="0"/>
        </a:spcBef>
        <a:spcAft>
          <a:spcPts val="956"/>
        </a:spcAft>
        <a:buFont typeface="Arial" pitchFamily="34" charset="0"/>
        <a:buChar char="•"/>
        <a:defRPr sz="956" kern="1200">
          <a:solidFill>
            <a:schemeClr val="bg2"/>
          </a:solidFill>
          <a:latin typeface="+mn-lt"/>
          <a:ea typeface="+mn-ea"/>
          <a:cs typeface="+mn-cs"/>
        </a:defRPr>
      </a:lvl4pPr>
      <a:lvl5pPr marL="324000" indent="-81000" algn="l" defTabSz="514350" rtl="0" eaLnBrk="1" latinLnBrk="0" hangingPunct="1">
        <a:lnSpc>
          <a:spcPts val="956"/>
        </a:lnSpc>
        <a:spcBef>
          <a:spcPts val="0"/>
        </a:spcBef>
        <a:spcAft>
          <a:spcPts val="956"/>
        </a:spcAft>
        <a:buFont typeface="Arial" pitchFamily="34" charset="0"/>
        <a:buChar char="•"/>
        <a:defRPr sz="956" kern="1200">
          <a:solidFill>
            <a:schemeClr val="bg2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MXMt5pswPQw?feature=oembed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LFs4wl89nQ?feature=oembed" TargetMode="Externa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mycadets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5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Swift | 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894" y="3914561"/>
            <a:ext cx="2540499" cy="254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2ED04D-109F-4969-9C76-ADA019ED55EE}"/>
              </a:ext>
            </a:extLst>
          </p:cNvPr>
          <p:cNvSpPr txBox="1"/>
          <p:nvPr/>
        </p:nvSpPr>
        <p:spPr>
          <a:xfrm>
            <a:off x="898793" y="3254383"/>
            <a:ext cx="66962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solidFill>
                  <a:srgbClr val="FFFF00"/>
                </a:solidFill>
                <a:latin typeface="+mj-lt"/>
              </a:rPr>
              <a:t>Sjt</a:t>
            </a:r>
            <a:r>
              <a:rPr lang="en-GB" sz="3600" dirty="0">
                <a:solidFill>
                  <a:srgbClr val="FFFF00"/>
                </a:solidFill>
                <a:latin typeface="+mj-lt"/>
              </a:rPr>
              <a:t> Pinnington.</a:t>
            </a:r>
          </a:p>
          <a:p>
            <a:endParaRPr lang="en-GB" sz="3600" dirty="0">
              <a:solidFill>
                <a:srgbClr val="FFFF00"/>
              </a:solidFill>
              <a:latin typeface="+mj-lt"/>
            </a:endParaRPr>
          </a:p>
          <a:p>
            <a:r>
              <a:rPr lang="en-GB" sz="3600" dirty="0">
                <a:solidFill>
                  <a:srgbClr val="FFFF00"/>
                </a:solidFill>
                <a:latin typeface="+mj-lt"/>
              </a:rPr>
              <a:t>Chester Le Street Detachment.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5F1B78-F047-4D88-81AF-5544E1C2252F}"/>
              </a:ext>
            </a:extLst>
          </p:cNvPr>
          <p:cNvSpPr txBox="1"/>
          <p:nvPr/>
        </p:nvSpPr>
        <p:spPr>
          <a:xfrm>
            <a:off x="611559" y="1913205"/>
            <a:ext cx="7920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Durham Army cadet force.</a:t>
            </a:r>
          </a:p>
        </p:txBody>
      </p:sp>
    </p:spTree>
    <p:extLst>
      <p:ext uri="{BB962C8B-B14F-4D97-AF65-F5344CB8AC3E}">
        <p14:creationId xmlns:p14="http://schemas.microsoft.com/office/powerpoint/2010/main" val="233961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5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 Media 5" title="Army Cadets Official | Annual Camp After Video 2021">
            <a:hlinkClick r:id="" action="ppaction://media"/>
            <a:extLst>
              <a:ext uri="{FF2B5EF4-FFF2-40B4-BE49-F238E27FC236}">
                <a16:creationId xmlns:a16="http://schemas.microsoft.com/office/drawing/2014/main" id="{5556EE61-BCA5-4064-B357-E07AF4E7A21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7094" y="1836808"/>
            <a:ext cx="8069811" cy="455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5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May be an image of 2 people, military uniform and outdoors">
            <a:extLst>
              <a:ext uri="{FF2B5EF4-FFF2-40B4-BE49-F238E27FC236}">
                <a16:creationId xmlns:a16="http://schemas.microsoft.com/office/drawing/2014/main" id="{B8F1D53A-496B-42A7-8EB5-CE437297FF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6" t="3828" r="21769"/>
          <a:stretch/>
        </p:blipFill>
        <p:spPr bwMode="auto">
          <a:xfrm>
            <a:off x="6062904" y="-34583"/>
            <a:ext cx="3991234" cy="2444045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A group of people walking on a path in a field&#10;&#10;Description automatically generated with medium confidence">
            <a:extLst>
              <a:ext uri="{FF2B5EF4-FFF2-40B4-BE49-F238E27FC236}">
                <a16:creationId xmlns:a16="http://schemas.microsoft.com/office/drawing/2014/main" id="{63FC7F30-2871-4642-9F2E-AEA0D04929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8987">
            <a:off x="2649387" y="3575978"/>
            <a:ext cx="2804648" cy="3739532"/>
          </a:xfrm>
          <a:prstGeom prst="rect">
            <a:avLst/>
          </a:prstGeom>
        </p:spPr>
      </p:pic>
      <p:pic>
        <p:nvPicPr>
          <p:cNvPr id="16" name="Picture 15" descr="A picture containing outdoor, tree, grass, plant&#10;&#10;Description automatically generated">
            <a:extLst>
              <a:ext uri="{FF2B5EF4-FFF2-40B4-BE49-F238E27FC236}">
                <a16:creationId xmlns:a16="http://schemas.microsoft.com/office/drawing/2014/main" id="{DB04BEE4-905F-4AA4-BD3F-3020165C65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721">
            <a:off x="4856480" y="3593194"/>
            <a:ext cx="2421492" cy="3228656"/>
          </a:xfrm>
          <a:prstGeom prst="rect">
            <a:avLst/>
          </a:prstGeom>
        </p:spPr>
      </p:pic>
      <p:pic>
        <p:nvPicPr>
          <p:cNvPr id="14" name="Picture 16" descr="May be an image of 1 person">
            <a:extLst>
              <a:ext uri="{FF2B5EF4-FFF2-40B4-BE49-F238E27FC236}">
                <a16:creationId xmlns:a16="http://schemas.microsoft.com/office/drawing/2014/main" id="{37F049C8-D77A-4536-A2B0-2C1C37ABB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16" y="-27291"/>
            <a:ext cx="2991110" cy="1972689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Questions?</a:t>
            </a:r>
          </a:p>
        </p:txBody>
      </p:sp>
      <p:pic>
        <p:nvPicPr>
          <p:cNvPr id="5" name="Picture 2" descr="May be an image of one or more people, nature and body of water">
            <a:extLst>
              <a:ext uri="{FF2B5EF4-FFF2-40B4-BE49-F238E27FC236}">
                <a16:creationId xmlns:a16="http://schemas.microsoft.com/office/drawing/2014/main" id="{5F8486F9-4372-488E-BB64-B3624387D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021" y="4703169"/>
            <a:ext cx="2940721" cy="2205541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May be an image of one or more people and indoor">
            <a:extLst>
              <a:ext uri="{FF2B5EF4-FFF2-40B4-BE49-F238E27FC236}">
                <a16:creationId xmlns:a16="http://schemas.microsoft.com/office/drawing/2014/main" id="{FD517111-0AC5-4684-8855-3B2AE530D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021" y="2928769"/>
            <a:ext cx="3315758" cy="2486818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May be an image of 1 person">
            <a:extLst>
              <a:ext uri="{FF2B5EF4-FFF2-40B4-BE49-F238E27FC236}">
                <a16:creationId xmlns:a16="http://schemas.microsoft.com/office/drawing/2014/main" id="{BF2A602E-167C-48AD-B028-C4DB31799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9401">
            <a:off x="4604245" y="1776420"/>
            <a:ext cx="2670174" cy="2002631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No photo description available.">
            <a:extLst>
              <a:ext uri="{FF2B5EF4-FFF2-40B4-BE49-F238E27FC236}">
                <a16:creationId xmlns:a16="http://schemas.microsoft.com/office/drawing/2014/main" id="{EAFE7006-3810-4255-B906-9B7FD2FE1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019" y="-24841"/>
            <a:ext cx="3105149" cy="2328862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May be an image of 1 person and smiling">
            <a:extLst>
              <a:ext uri="{FF2B5EF4-FFF2-40B4-BE49-F238E27FC236}">
                <a16:creationId xmlns:a16="http://schemas.microsoft.com/office/drawing/2014/main" id="{AC52C306-2F73-4198-A679-67BB586DB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5827">
            <a:off x="2855749" y="-187175"/>
            <a:ext cx="2006764" cy="2675683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May be an image of 2 people, people standing, military uniform and outdoors">
            <a:extLst>
              <a:ext uri="{FF2B5EF4-FFF2-40B4-BE49-F238E27FC236}">
                <a16:creationId xmlns:a16="http://schemas.microsoft.com/office/drawing/2014/main" id="{13642B88-B5EF-48BA-AFDA-6E3412334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8638">
            <a:off x="-12501" y="1978447"/>
            <a:ext cx="3629025" cy="1716227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May be an image of 1 person">
            <a:extLst>
              <a:ext uri="{FF2B5EF4-FFF2-40B4-BE49-F238E27FC236}">
                <a16:creationId xmlns:a16="http://schemas.microsoft.com/office/drawing/2014/main" id="{0116387F-7F8C-4344-B5E7-7300DDA17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963" y="2332947"/>
            <a:ext cx="2874871" cy="1916113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May be an image of 2 people, people standing, military uniform and text that says &quot;LOSELE&quot;">
            <a:extLst>
              <a:ext uri="{FF2B5EF4-FFF2-40B4-BE49-F238E27FC236}">
                <a16:creationId xmlns:a16="http://schemas.microsoft.com/office/drawing/2014/main" id="{459133D0-AA9A-4086-8B02-3B111FC53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231" y="2381028"/>
            <a:ext cx="2690284" cy="2017713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A picture containing grass, outdoor, sky, person&#10;&#10;Description automatically generated">
            <a:extLst>
              <a:ext uri="{FF2B5EF4-FFF2-40B4-BE49-F238E27FC236}">
                <a16:creationId xmlns:a16="http://schemas.microsoft.com/office/drawing/2014/main" id="{8757764B-AB59-4D32-80F0-C3ACA405E21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264" y="4349320"/>
            <a:ext cx="3780874" cy="283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8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5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Ex black rat</a:t>
            </a:r>
          </a:p>
        </p:txBody>
      </p:sp>
      <p:pic>
        <p:nvPicPr>
          <p:cNvPr id="7" name="Online Media 6" title="Ex Black Rat Cadet Challenge 2018">
            <a:hlinkClick r:id="" action="ppaction://media"/>
            <a:extLst>
              <a:ext uri="{FF2B5EF4-FFF2-40B4-BE49-F238E27FC236}">
                <a16:creationId xmlns:a16="http://schemas.microsoft.com/office/drawing/2014/main" id="{0D331AAE-88C5-4A6C-866A-961347B9A1F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49852" y="2247623"/>
            <a:ext cx="7644296" cy="431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0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5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qualifications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200" y="2455163"/>
            <a:ext cx="8196800" cy="2061077"/>
          </a:xfrm>
        </p:spPr>
        <p:txBody>
          <a:bodyPr/>
          <a:lstStyle/>
          <a:p>
            <a:pPr marL="447750" lvl="2" indent="-285750">
              <a:lnSpc>
                <a:spcPct val="100000"/>
              </a:lnSpc>
            </a:pPr>
            <a:r>
              <a:rPr lang="en-GB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Duke of Edinburgh’s Award.</a:t>
            </a:r>
          </a:p>
          <a:p>
            <a:pPr marL="447750" lvl="2" indent="-285750">
              <a:lnSpc>
                <a:spcPct val="100000"/>
              </a:lnSpc>
            </a:pPr>
            <a:r>
              <a:rPr lang="en-GB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BTEC Level 2 in Public Service.</a:t>
            </a:r>
          </a:p>
          <a:p>
            <a:pPr marL="447750" lvl="2" indent="-285750">
              <a:lnSpc>
                <a:spcPct val="100000"/>
              </a:lnSpc>
            </a:pPr>
            <a:r>
              <a:rPr lang="en-GB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Leadership and Management Award Level 2.</a:t>
            </a:r>
          </a:p>
        </p:txBody>
      </p:sp>
      <p:pic>
        <p:nvPicPr>
          <p:cNvPr id="9218" name="Picture 2" descr="The Duke of Edinburgh&amp;#39;s Award - Active Outdoors Pursuits Lt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0922">
            <a:off x="532291" y="4882853"/>
            <a:ext cx="3108486" cy="114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BTEC Level 2 Intermediate Certificate in Residential Letting — Letting  Training Courses | The Guild of Letting &amp;amp; Manage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6223">
            <a:off x="5617668" y="4571163"/>
            <a:ext cx="3588835" cy="212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lm-logo - Jason Campbell Business Coaching and Mentor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9404">
            <a:off x="4166409" y="4630750"/>
            <a:ext cx="1372284" cy="177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29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5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“how do I join?”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200" y="2144283"/>
            <a:ext cx="8196800" cy="39470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least 12 years old and in year 8 at school.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to everyone of all abilities and backgrounds.</a:t>
            </a:r>
          </a:p>
          <a:p>
            <a:pPr>
              <a:lnSpc>
                <a:spcPct val="100000"/>
              </a:lnSpc>
            </a:pPr>
            <a:endParaRPr lang="en-GB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this process to sign up:</a:t>
            </a:r>
          </a:p>
          <a:p>
            <a:pPr marL="5382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GB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your parent/guardian, visit </a:t>
            </a:r>
            <a:r>
              <a:rPr lang="en-GB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www.armycadets.com</a:t>
            </a:r>
            <a:endParaRPr lang="en-GB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82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GB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“join now”</a:t>
            </a:r>
          </a:p>
          <a:p>
            <a:pPr marL="5382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GB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the instructions</a:t>
            </a:r>
          </a:p>
          <a:p>
            <a:pPr marL="538200" lvl="1" indent="-457200">
              <a:lnSpc>
                <a:spcPct val="100000"/>
              </a:lnSpc>
              <a:buFont typeface="+mj-lt"/>
              <a:buAutoNum type="arabicPeriod"/>
            </a:pPr>
            <a:endParaRPr lang="en-GB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OR:   Visit us at the detachment</a:t>
            </a:r>
          </a:p>
        </p:txBody>
      </p:sp>
    </p:spTree>
    <p:extLst>
      <p:ext uri="{BB962C8B-B14F-4D97-AF65-F5344CB8AC3E}">
        <p14:creationId xmlns:p14="http://schemas.microsoft.com/office/powerpoint/2010/main" val="322993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5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101" y="0"/>
            <a:ext cx="4848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4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hemeACF">
  <a:themeElements>
    <a:clrScheme name="ACF_v4">
      <a:dk1>
        <a:sysClr val="windowText" lastClr="000000"/>
      </a:dk1>
      <a:lt1>
        <a:sysClr val="window" lastClr="FFFFFF"/>
      </a:lt1>
      <a:dk2>
        <a:srgbClr val="EEDC00"/>
      </a:dk2>
      <a:lt2>
        <a:srgbClr val="4D4D4D"/>
      </a:lt2>
      <a:accent1>
        <a:srgbClr val="004E42"/>
      </a:accent1>
      <a:accent2>
        <a:srgbClr val="D50032"/>
      </a:accent2>
      <a:accent3>
        <a:srgbClr val="6BA539"/>
      </a:accent3>
      <a:accent4>
        <a:srgbClr val="44883E"/>
      </a:accent4>
      <a:accent5>
        <a:srgbClr val="008EAA"/>
      </a:accent5>
      <a:accent6>
        <a:srgbClr val="FC4C02"/>
      </a:accent6>
      <a:hlink>
        <a:srgbClr val="0000FF"/>
      </a:hlink>
      <a:folHlink>
        <a:srgbClr val="800080"/>
      </a:folHlink>
    </a:clrScheme>
    <a:fontScheme name="ACF_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Custom Color 1">
      <a:srgbClr val="5C7F71"/>
    </a:custClr>
  </a:custClrLst>
  <a:extLst>
    <a:ext uri="{05A4C25C-085E-4340-85A3-A5531E510DB2}">
      <thm15:themeFamily xmlns:thm15="http://schemas.microsoft.com/office/thememl/2012/main" name="ThemeACF" id="{8A8BDD0C-2B20-4FF8-B0B2-A3DFF96E03DE}" vid="{516EFF89-88B4-414C-B067-806BE1D57D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ThemeACF</Template>
  <TotalTime>1201</TotalTime>
  <Words>191</Words>
  <Application>Microsoft Macintosh PowerPoint</Application>
  <PresentationFormat>On-screen Show (4:3)</PresentationFormat>
  <Paragraphs>37</Paragraphs>
  <Slides>7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ThemeACF</vt:lpstr>
      <vt:lpstr>PowerPoint Presentation</vt:lpstr>
      <vt:lpstr>PowerPoint Presentation</vt:lpstr>
      <vt:lpstr>Questions?</vt:lpstr>
      <vt:lpstr>Ex black rat</vt:lpstr>
      <vt:lpstr>qualifications</vt:lpstr>
      <vt:lpstr>“how do I join?”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DURHAM ARMY CADET FORCE</dc:title>
  <dc:creator>Sam Lilley</dc:creator>
  <cp:lastModifiedBy>J Hughes</cp:lastModifiedBy>
  <cp:revision>64</cp:revision>
  <dcterms:created xsi:type="dcterms:W3CDTF">2021-09-30T12:50:38Z</dcterms:created>
  <dcterms:modified xsi:type="dcterms:W3CDTF">2021-11-17T10:52:33Z</dcterms:modified>
</cp:coreProperties>
</file>