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4D1D0-2081-714B-894A-5ECCD4D7B421}" v="6" dt="2021-09-20T20:35:19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6" autoAdjust="0"/>
    <p:restoredTop sz="94668"/>
  </p:normalViewPr>
  <p:slideViewPr>
    <p:cSldViewPr snapToGrid="0" snapToObjects="1">
      <p:cViewPr varScale="1">
        <p:scale>
          <a:sx n="108" d="100"/>
          <a:sy n="108" d="100"/>
        </p:scale>
        <p:origin x="15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346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McMullen" userId="b503eaf6-b2f3-43c1-b718-d106d8f8ea44" providerId="ADAL" clId="{4D44D1D0-2081-714B-894A-5ECCD4D7B421}"/>
    <pc:docChg chg="modSld">
      <pc:chgData name="J McMullen" userId="b503eaf6-b2f3-43c1-b718-d106d8f8ea44" providerId="ADAL" clId="{4D44D1D0-2081-714B-894A-5ECCD4D7B421}" dt="2021-09-20T20:35:25.471" v="6" actId="14100"/>
      <pc:docMkLst>
        <pc:docMk/>
      </pc:docMkLst>
      <pc:sldChg chg="addSp modSp mod">
        <pc:chgData name="J McMullen" userId="b503eaf6-b2f3-43c1-b718-d106d8f8ea44" providerId="ADAL" clId="{4D44D1D0-2081-714B-894A-5ECCD4D7B421}" dt="2021-09-20T20:35:25.471" v="6" actId="14100"/>
        <pc:sldMkLst>
          <pc:docMk/>
          <pc:sldMk cId="1718723917" sldId="259"/>
        </pc:sldMkLst>
        <pc:picChg chg="mod">
          <ac:chgData name="J McMullen" userId="b503eaf6-b2f3-43c1-b718-d106d8f8ea44" providerId="ADAL" clId="{4D44D1D0-2081-714B-894A-5ECCD4D7B421}" dt="2021-09-20T20:35:25.471" v="6" actId="14100"/>
          <ac:picMkLst>
            <pc:docMk/>
            <pc:sldMk cId="1718723917" sldId="259"/>
            <ac:picMk id="8" creationId="{F7DC6E7C-3A56-7846-953F-FEED5B3E7FE0}"/>
          </ac:picMkLst>
        </pc:picChg>
        <pc:picChg chg="add mod">
          <ac:chgData name="J McMullen" userId="b503eaf6-b2f3-43c1-b718-d106d8f8ea44" providerId="ADAL" clId="{4D44D1D0-2081-714B-894A-5ECCD4D7B421}" dt="2021-09-20T20:35:19.159" v="5" actId="14100"/>
          <ac:picMkLst>
            <pc:docMk/>
            <pc:sldMk cId="1718723917" sldId="259"/>
            <ac:picMk id="1026" creationId="{9963DE35-029B-CB42-AEF9-99E3A513D919}"/>
          </ac:picMkLst>
        </pc:picChg>
      </pc:sldChg>
    </pc:docChg>
  </pc:docChgLst>
  <pc:docChgLst>
    <pc:chgData name="J McMullen" userId="b503eaf6-b2f3-43c1-b718-d106d8f8ea44" providerId="ADAL" clId="{7FC70582-6ADE-433D-8375-60A9DBC8C227}"/>
    <pc:docChg chg="modSld">
      <pc:chgData name="J McMullen" userId="b503eaf6-b2f3-43c1-b718-d106d8f8ea44" providerId="ADAL" clId="{7FC70582-6ADE-433D-8375-60A9DBC8C227}" dt="2021-09-21T07:21:22.363" v="2" actId="20577"/>
      <pc:docMkLst>
        <pc:docMk/>
      </pc:docMkLst>
      <pc:sldChg chg="modSp mod">
        <pc:chgData name="J McMullen" userId="b503eaf6-b2f3-43c1-b718-d106d8f8ea44" providerId="ADAL" clId="{7FC70582-6ADE-433D-8375-60A9DBC8C227}" dt="2021-09-21T07:21:12.784" v="1" actId="20577"/>
        <pc:sldMkLst>
          <pc:docMk/>
          <pc:sldMk cId="3334003463" sldId="257"/>
        </pc:sldMkLst>
        <pc:spChg chg="mod">
          <ac:chgData name="J McMullen" userId="b503eaf6-b2f3-43c1-b718-d106d8f8ea44" providerId="ADAL" clId="{7FC70582-6ADE-433D-8375-60A9DBC8C227}" dt="2021-09-21T07:21:12.784" v="1" actId="20577"/>
          <ac:spMkLst>
            <pc:docMk/>
            <pc:sldMk cId="3334003463" sldId="257"/>
            <ac:spMk id="2" creationId="{47A2A72C-DE4D-4B0D-8104-299AE5FE9F12}"/>
          </ac:spMkLst>
        </pc:spChg>
      </pc:sldChg>
      <pc:sldChg chg="modSp mod">
        <pc:chgData name="J McMullen" userId="b503eaf6-b2f3-43c1-b718-d106d8f8ea44" providerId="ADAL" clId="{7FC70582-6ADE-433D-8375-60A9DBC8C227}" dt="2021-09-21T07:21:22.363" v="2" actId="20577"/>
        <pc:sldMkLst>
          <pc:docMk/>
          <pc:sldMk cId="1718723917" sldId="259"/>
        </pc:sldMkLst>
        <pc:spChg chg="mod">
          <ac:chgData name="J McMullen" userId="b503eaf6-b2f3-43c1-b718-d106d8f8ea44" providerId="ADAL" clId="{7FC70582-6ADE-433D-8375-60A9DBC8C227}" dt="2021-09-21T07:21:22.363" v="2" actId="20577"/>
          <ac:spMkLst>
            <pc:docMk/>
            <pc:sldMk cId="1718723917" sldId="259"/>
            <ac:spMk id="5" creationId="{D6BD522C-73F6-F54A-A184-449B7B85C2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26823-5039-6B4A-94E2-BA400CAE21FB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EC246-4C6B-8644-BE08-9D37B570D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D619-5452-4E31-90D1-3800683B2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636" y="2121368"/>
            <a:ext cx="8229600" cy="1143000"/>
          </a:xfrm>
        </p:spPr>
        <p:txBody>
          <a:bodyPr/>
          <a:lstStyle>
            <a:lvl1pPr>
              <a:defRPr>
                <a:solidFill>
                  <a:srgbClr val="2292C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Department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69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D772-7185-4C76-B8C1-5CB9415BB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13790"/>
            <a:ext cx="8229600" cy="2029291"/>
          </a:xfrm>
        </p:spPr>
        <p:txBody>
          <a:bodyPr>
            <a:normAutofit/>
          </a:bodyPr>
          <a:lstStyle>
            <a:lvl1pPr>
              <a:defRPr sz="6000" b="1">
                <a:latin typeface="Freestyle Script" panose="030804020302050B0404" pitchFamily="66" charset="0"/>
              </a:defRPr>
            </a:lvl1pPr>
          </a:lstStyle>
          <a:p>
            <a:r>
              <a:rPr lang="en-US" dirty="0"/>
              <a:t>“Your departmental vision”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0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CF0A-90D2-4941-9941-9C5F1167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292C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Our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9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3B73-9D77-4186-9387-F00737A99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292C0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Our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C38AF7F-7EAE-4E8A-8A10-CDEEC87EE5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" y="1711234"/>
            <a:ext cx="9149806" cy="51467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05305" y="6492081"/>
            <a:ext cx="280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D3635239-1D84-4C33-B63E-06BD801AAF7B}" type="datetime2">
              <a:rPr lang="en-GB" sz="1600" b="0" i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Tuesday, 21 September 2021</a:t>
            </a:fld>
            <a:endParaRPr lang="en-GB" sz="1600" b="0" i="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37FDD-F1E8-4743-B8B7-EFE29811DCE1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5146766"/>
            <a:ext cx="1398493" cy="160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7405A-1B99-4586-919B-3F99ACBA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2184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252142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A72C-DE4D-4B0D-8104-299AE5FE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2270"/>
            <a:ext cx="8229600" cy="2029291"/>
          </a:xfrm>
        </p:spPr>
        <p:txBody>
          <a:bodyPr>
            <a:normAutofit fontScale="90000"/>
          </a:bodyPr>
          <a:lstStyle/>
          <a:p>
            <a:r>
              <a:rPr lang="en-GB" sz="10700" dirty="0"/>
              <a:t>In music we…</a:t>
            </a:r>
            <a:br>
              <a:rPr lang="en-GB" sz="10700" dirty="0"/>
            </a:br>
            <a:r>
              <a:rPr lang="en-GB" sz="4900" b="0" dirty="0">
                <a:latin typeface="+mn-lt"/>
                <a:cs typeface="Arial" panose="020B0604020202020204" pitchFamily="34" charset="0"/>
              </a:rPr>
              <a:t>foster young musicianship for all of our students, through a wealth of engaging and creative                   music-making opportunities. </a:t>
            </a:r>
            <a:endParaRPr lang="en-GB" sz="49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00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87D4-2AF1-4779-ACE3-82857BCB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Curriculum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1E92C-5C98-0F4D-8334-CF2CEFBED97A}"/>
              </a:ext>
            </a:extLst>
          </p:cNvPr>
          <p:cNvSpPr txBox="1"/>
          <p:nvPr/>
        </p:nvSpPr>
        <p:spPr>
          <a:xfrm>
            <a:off x="164592" y="1359448"/>
            <a:ext cx="8744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Arial" panose="020B0604020202020204" pitchFamily="34" charset="0"/>
              </a:rPr>
              <a:t>We have an integrated approach to Performing, Composing and Appraising music.</a:t>
            </a:r>
            <a:r>
              <a:rPr lang="en-US" sz="28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B5D139-2924-7148-AD0D-26CDC6AF6FE0}"/>
              </a:ext>
            </a:extLst>
          </p:cNvPr>
          <p:cNvSpPr/>
          <p:nvPr/>
        </p:nvSpPr>
        <p:spPr>
          <a:xfrm>
            <a:off x="457200" y="2248635"/>
            <a:ext cx="2417064" cy="271350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Performing</a:t>
            </a:r>
          </a:p>
          <a:p>
            <a:pPr algn="ctr"/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As a soloist and in groups</a:t>
            </a:r>
          </a:p>
          <a:p>
            <a:pPr algn="ctr"/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With lots of opportunities for EXTRA performing – lunchtimes/after school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14681-DE91-1242-9DDE-ED5B524C6939}"/>
              </a:ext>
            </a:extLst>
          </p:cNvPr>
          <p:cNvSpPr/>
          <p:nvPr/>
        </p:nvSpPr>
        <p:spPr>
          <a:xfrm>
            <a:off x="3328416" y="2248635"/>
            <a:ext cx="2417064" cy="271350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Composing</a:t>
            </a:r>
          </a:p>
          <a:p>
            <a:pPr algn="ctr"/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Creating my own music in many styles, sometimes using ICT resources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63CC1-B0B9-C94F-A173-1122401FCE67}"/>
              </a:ext>
            </a:extLst>
          </p:cNvPr>
          <p:cNvSpPr/>
          <p:nvPr/>
        </p:nvSpPr>
        <p:spPr>
          <a:xfrm>
            <a:off x="6199632" y="2248634"/>
            <a:ext cx="2417064" cy="271350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Appraising</a:t>
            </a:r>
          </a:p>
          <a:p>
            <a:pPr algn="ctr"/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Finding out about music from a range of genres, styles and traditions </a:t>
            </a: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A3429-586C-7F42-B073-188DE7703270}"/>
              </a:ext>
            </a:extLst>
          </p:cNvPr>
          <p:cNvSpPr txBox="1"/>
          <p:nvPr/>
        </p:nvSpPr>
        <p:spPr>
          <a:xfrm>
            <a:off x="1405128" y="5093527"/>
            <a:ext cx="637336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cs typeface="Arial" panose="020B0604020202020204" pitchFamily="34" charset="0"/>
              </a:rPr>
              <a:t>By linking the learning from classroom to practice room to ensemble and beyond, the curriculum provides real, relevant musical experiences for all students.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4993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342C-120B-44E6-BF39-FFE47F44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Department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C3A68-ED15-F84D-AF54-3BB0002A3679}"/>
              </a:ext>
            </a:extLst>
          </p:cNvPr>
          <p:cNvSpPr txBox="1"/>
          <p:nvPr/>
        </p:nvSpPr>
        <p:spPr>
          <a:xfrm>
            <a:off x="289560" y="1588326"/>
            <a:ext cx="428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Mrs</a:t>
            </a:r>
            <a:r>
              <a:rPr lang="en-US" sz="2400" dirty="0"/>
              <a:t> McMullen (Head of Music)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B21BC-6747-6345-AD57-3D65EADD9DA9}"/>
              </a:ext>
            </a:extLst>
          </p:cNvPr>
          <p:cNvSpPr txBox="1"/>
          <p:nvPr/>
        </p:nvSpPr>
        <p:spPr>
          <a:xfrm>
            <a:off x="4757928" y="1571773"/>
            <a:ext cx="428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Miss Hall (Head of Year)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D522C-73F6-F54A-A184-449B7B85C29C}"/>
              </a:ext>
            </a:extLst>
          </p:cNvPr>
          <p:cNvSpPr txBox="1"/>
          <p:nvPr/>
        </p:nvSpPr>
        <p:spPr>
          <a:xfrm>
            <a:off x="289560" y="4341984"/>
            <a:ext cx="854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also have 7 visiting teachers from </a:t>
            </a:r>
            <a:r>
              <a:rPr lang="en-US" sz="2400" u="sng" dirty="0"/>
              <a:t>Durham Music Service </a:t>
            </a:r>
            <a:r>
              <a:rPr lang="en-US" sz="2400" dirty="0"/>
              <a:t>and </a:t>
            </a:r>
            <a:r>
              <a:rPr lang="en-US" sz="2400" u="sng" dirty="0"/>
              <a:t>Music Works </a:t>
            </a:r>
            <a:r>
              <a:rPr lang="en-US" sz="2400" dirty="0"/>
              <a:t>so that you can have lessons on a musical instrument on your own or in a small group.</a:t>
            </a:r>
          </a:p>
        </p:txBody>
      </p:sp>
      <p:pic>
        <p:nvPicPr>
          <p:cNvPr id="8" name="Picture 7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F7DC6E7C-3A56-7846-953F-FEED5B3E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41" y="2049990"/>
            <a:ext cx="2721443" cy="211967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63DE35-029B-CB42-AEF9-99E3A513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15" y="2033437"/>
            <a:ext cx="2319107" cy="229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2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342C-120B-44E6-BF39-FFE47F44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Music Question…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DD029-C995-C547-AF0F-A31AF89C46F7}"/>
              </a:ext>
            </a:extLst>
          </p:cNvPr>
          <p:cNvSpPr txBox="1"/>
          <p:nvPr/>
        </p:nvSpPr>
        <p:spPr>
          <a:xfrm>
            <a:off x="573024" y="1417638"/>
            <a:ext cx="7973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cs typeface="Arial" panose="020B0604020202020204" pitchFamily="34" charset="0"/>
              </a:rPr>
              <a:t>When we describe the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TEMPO</a:t>
            </a:r>
            <a:r>
              <a:rPr lang="en-US" sz="4000" dirty="0">
                <a:cs typeface="Arial" panose="020B0604020202020204" pitchFamily="34" charset="0"/>
              </a:rPr>
              <a:t> of music, do we mean how </a:t>
            </a:r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fast/slow </a:t>
            </a:r>
            <a:r>
              <a:rPr lang="en-US" sz="4000" dirty="0">
                <a:cs typeface="Arial" panose="020B0604020202020204" pitchFamily="34" charset="0"/>
              </a:rPr>
              <a:t>it is </a:t>
            </a:r>
            <a:r>
              <a:rPr 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or</a:t>
            </a:r>
            <a:r>
              <a:rPr lang="en-US" sz="4000" dirty="0">
                <a:cs typeface="Arial" panose="020B0604020202020204" pitchFamily="34" charset="0"/>
              </a:rPr>
              <a:t> how </a:t>
            </a:r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loud/soft </a:t>
            </a:r>
            <a:r>
              <a:rPr lang="en-US" sz="4000" dirty="0">
                <a:cs typeface="Arial" panose="020B0604020202020204" pitchFamily="34" charset="0"/>
              </a:rPr>
              <a:t>it is?</a:t>
            </a:r>
          </a:p>
        </p:txBody>
      </p:sp>
      <p:pic>
        <p:nvPicPr>
          <p:cNvPr id="4" name="Picture 2" descr="Snail Trying To Move | Cartoon clip art, Cartoon illustration ...">
            <a:extLst>
              <a:ext uri="{FF2B5EF4-FFF2-40B4-BE49-F238E27FC236}">
                <a16:creationId xmlns:a16="http://schemas.microsoft.com/office/drawing/2014/main" id="{2CA1BF6C-6080-814B-977F-57E478C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1297">
            <a:off x="672362" y="3934390"/>
            <a:ext cx="1304871" cy="9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eetah Running Fast Stock Illustrations – 296 Cheetah Running ...">
            <a:extLst>
              <a:ext uri="{FF2B5EF4-FFF2-40B4-BE49-F238E27FC236}">
                <a16:creationId xmlns:a16="http://schemas.microsoft.com/office/drawing/2014/main" id="{98B41480-6C80-4A4A-A6EE-887B1A942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438" flipH="1">
            <a:off x="1883699" y="4453613"/>
            <a:ext cx="2095081" cy="11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ilhouette style loud speaker | Stock vector | Colourbox">
            <a:extLst>
              <a:ext uri="{FF2B5EF4-FFF2-40B4-BE49-F238E27FC236}">
                <a16:creationId xmlns:a16="http://schemas.microsoft.com/office/drawing/2014/main" id="{4FC61F7C-56B5-E74F-8FD3-709AC8F4D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98">
            <a:off x="6027350" y="3892884"/>
            <a:ext cx="1463512" cy="1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Quiet Little Cartoon Mouse Stock Vector (Royalty Free) 213284203">
            <a:extLst>
              <a:ext uri="{FF2B5EF4-FFF2-40B4-BE49-F238E27FC236}">
                <a16:creationId xmlns:a16="http://schemas.microsoft.com/office/drawing/2014/main" id="{8AEE2B74-AC75-D34C-A78C-9FD1D4081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8"/>
          <a:stretch/>
        </p:blipFill>
        <p:spPr bwMode="auto">
          <a:xfrm rot="788306">
            <a:off x="7752725" y="4131102"/>
            <a:ext cx="982852" cy="119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7045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40DF974BEA914F9D72D18926D9561F" ma:contentTypeVersion="13" ma:contentTypeDescription="Create a new document." ma:contentTypeScope="" ma:versionID="4778153c6443394eddced0fe3b3597d2">
  <xsd:schema xmlns:xsd="http://www.w3.org/2001/XMLSchema" xmlns:xs="http://www.w3.org/2001/XMLSchema" xmlns:p="http://schemas.microsoft.com/office/2006/metadata/properties" xmlns:ns3="fde69de2-ef5e-4ebe-ac6d-51007ab5f42c" xmlns:ns4="d19a7845-00d4-4edf-a449-e9af90058d80" targetNamespace="http://schemas.microsoft.com/office/2006/metadata/properties" ma:root="true" ma:fieldsID="caa24deec6e47bbdc6a56f2859559a41" ns3:_="" ns4:_="">
    <xsd:import namespace="fde69de2-ef5e-4ebe-ac6d-51007ab5f42c"/>
    <xsd:import namespace="d19a7845-00d4-4edf-a449-e9af90058d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69de2-ef5e-4ebe-ac6d-51007ab5f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a7845-00d4-4edf-a449-e9af90058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343C2C-62B9-450C-AF68-FF5D60558A6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19a7845-00d4-4edf-a449-e9af90058d80"/>
    <ds:schemaRef ds:uri="http://purl.org/dc/terms/"/>
    <ds:schemaRef ds:uri="fde69de2-ef5e-4ebe-ac6d-51007ab5f42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C44313-5A71-4FEA-A3FE-BC8959341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e69de2-ef5e-4ebe-ac6d-51007ab5f42c"/>
    <ds:schemaRef ds:uri="d19a7845-00d4-4edf-a449-e9af90058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A5C8D-1BC9-4079-8D9A-3EAEEC8883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10120</TotalTime>
  <Words>188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Freestyle Script</vt:lpstr>
      <vt:lpstr>Helvetica Neue</vt:lpstr>
      <vt:lpstr>2_Custom Design</vt:lpstr>
      <vt:lpstr>Music</vt:lpstr>
      <vt:lpstr>In music we… foster young musicianship for all of our students, through a wealth of engaging and creative                   music-making opportunities. </vt:lpstr>
      <vt:lpstr>Our Curriculum</vt:lpstr>
      <vt:lpstr>Our Department</vt:lpstr>
      <vt:lpstr>Music Question…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Willis</dc:creator>
  <cp:lastModifiedBy>J McMullen</cp:lastModifiedBy>
  <cp:revision>111</cp:revision>
  <cp:lastPrinted>2020-11-04T15:50:25Z</cp:lastPrinted>
  <dcterms:created xsi:type="dcterms:W3CDTF">2016-01-04T18:12:01Z</dcterms:created>
  <dcterms:modified xsi:type="dcterms:W3CDTF">2021-09-21T07:21:29Z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0x010100FB40DF974BEA914F9D72D18926D9561F</vt:lpwstr>
  </property>
</Properties>
</file>