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256" r:id="rId5"/>
    <p:sldId id="328" r:id="rId6"/>
    <p:sldId id="329" r:id="rId7"/>
    <p:sldId id="304" r:id="rId8"/>
    <p:sldId id="313" r:id="rId9"/>
    <p:sldId id="335" r:id="rId10"/>
    <p:sldId id="288" r:id="rId11"/>
    <p:sldId id="326" r:id="rId12"/>
    <p:sldId id="332" r:id="rId13"/>
    <p:sldId id="320" r:id="rId14"/>
    <p:sldId id="274" r:id="rId15"/>
    <p:sldId id="310" r:id="rId16"/>
    <p:sldId id="287" r:id="rId17"/>
    <p:sldId id="336" r:id="rId18"/>
    <p:sldId id="333" r:id="rId19"/>
    <p:sldId id="330" r:id="rId20"/>
    <p:sldId id="289" r:id="rId21"/>
    <p:sldId id="324" r:id="rId22"/>
    <p:sldId id="317" r:id="rId23"/>
    <p:sldId id="331" r:id="rId24"/>
    <p:sldId id="338" r:id="rId25"/>
    <p:sldId id="321" r:id="rId26"/>
    <p:sldId id="318" r:id="rId27"/>
    <p:sldId id="339" r:id="rId28"/>
    <p:sldId id="322" r:id="rId29"/>
    <p:sldId id="316" r:id="rId30"/>
    <p:sldId id="323" r:id="rId31"/>
    <p:sldId id="291" r:id="rId32"/>
    <p:sldId id="337" r:id="rId3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shma" initials="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DD0"/>
    <a:srgbClr val="7030A0"/>
    <a:srgbClr val="FF3300"/>
    <a:srgbClr val="7F3C87"/>
    <a:srgbClr val="FF3399"/>
    <a:srgbClr val="FF6600"/>
    <a:srgbClr val="E9600F"/>
    <a:srgbClr val="9F9E26"/>
    <a:srgbClr val="008AF2"/>
    <a:srgbClr val="059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3B3DAC-8683-E12D-B77D-14E3C850F691}" v="1" dt="2020-09-05T21:57:59.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8" autoAdjust="0"/>
    <p:restoredTop sz="64781" autoAdjust="0"/>
  </p:normalViewPr>
  <p:slideViewPr>
    <p:cSldViewPr>
      <p:cViewPr varScale="1">
        <p:scale>
          <a:sx n="40" d="100"/>
          <a:sy n="40" d="100"/>
        </p:scale>
        <p:origin x="2000"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2" d="100"/>
          <a:sy n="52" d="100"/>
        </p:scale>
        <p:origin x="-2726" y="-8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996C420-0393-4615-8AD2-181E4A355D9A}" type="datetimeFigureOut">
              <a:rPr lang="en-GB" smtClean="0"/>
              <a:t>27/05/2021</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AAE292F-8BD6-473D-8238-8808D697D1BB}" type="slidenum">
              <a:rPr lang="en-GB" smtClean="0"/>
              <a:t>‹#›</a:t>
            </a:fld>
            <a:endParaRPr lang="en-GB"/>
          </a:p>
        </p:txBody>
      </p:sp>
    </p:spTree>
    <p:extLst>
      <p:ext uri="{BB962C8B-B14F-4D97-AF65-F5344CB8AC3E}">
        <p14:creationId xmlns:p14="http://schemas.microsoft.com/office/powerpoint/2010/main" val="4041513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549F32D-EC4D-4983-A7A3-BEB6B731DEA9}" type="datetimeFigureOut">
              <a:rPr lang="en-GB" smtClean="0"/>
              <a:t>27/05/2021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F179395-FCB9-4E4B-968F-E3350CDB2BB6}" type="slidenum">
              <a:rPr lang="en-GB" smtClean="0"/>
              <a:t>‹#›</a:t>
            </a:fld>
            <a:endParaRPr lang="en-GB"/>
          </a:p>
        </p:txBody>
      </p:sp>
    </p:spTree>
    <p:extLst>
      <p:ext uri="{BB962C8B-B14F-4D97-AF65-F5344CB8AC3E}">
        <p14:creationId xmlns:p14="http://schemas.microsoft.com/office/powerpoint/2010/main" val="1807663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time_continue=4&amp;v=oAmVkVEmOP4&amp;feature=emb_titl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internetmatters.org/issues/cyberbullying/stop-speak-suppor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Rj4Yu9Utdw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bullying.co.uk/cyberbullying/what-to-do-if-you-re-being-bullied-on-a-social-network/" TargetMode="External"/><Relationship Id="rId7" Type="http://schemas.openxmlformats.org/officeDocument/2006/relationships/hyperlink" Target="http://www.bullying.co.uk/advice-for-parents/how-to-spot-the-signs-of-bullyin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bullying.co.uk/general-advice/bullying-on-the-school-bus/" TargetMode="External"/><Relationship Id="rId5" Type="http://schemas.openxmlformats.org/officeDocument/2006/relationships/hyperlink" Target="http://www.bullying.co.uk/general-advice/what-to-do-about-bullying-out-of-school-hours/" TargetMode="External"/><Relationship Id="rId4" Type="http://schemas.openxmlformats.org/officeDocument/2006/relationships/hyperlink" Target="http://www.bullying.co.uk/general-advice/how-to-help-someone-being-bullie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1</a:t>
            </a:fld>
            <a:endParaRPr lang="en-GB"/>
          </a:p>
        </p:txBody>
      </p:sp>
    </p:spTree>
    <p:extLst>
      <p:ext uri="{BB962C8B-B14F-4D97-AF65-F5344CB8AC3E}">
        <p14:creationId xmlns:p14="http://schemas.microsoft.com/office/powerpoint/2010/main" val="354291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-Share / compare examples </a:t>
            </a:r>
          </a:p>
        </p:txBody>
      </p:sp>
      <p:sp>
        <p:nvSpPr>
          <p:cNvPr id="4" name="Slide Number Placeholder 3"/>
          <p:cNvSpPr>
            <a:spLocks noGrp="1"/>
          </p:cNvSpPr>
          <p:nvPr>
            <p:ph type="sldNum" sz="quarter" idx="10"/>
          </p:nvPr>
        </p:nvSpPr>
        <p:spPr/>
        <p:txBody>
          <a:bodyPr/>
          <a:lstStyle/>
          <a:p>
            <a:fld id="{AF179395-FCB9-4E4B-968F-E3350CDB2BB6}" type="slidenum">
              <a:rPr lang="en-GB" smtClean="0"/>
              <a:t>10</a:t>
            </a:fld>
            <a:endParaRPr lang="en-GB"/>
          </a:p>
        </p:txBody>
      </p:sp>
    </p:spTree>
    <p:extLst>
      <p:ext uri="{BB962C8B-B14F-4D97-AF65-F5344CB8AC3E}">
        <p14:creationId xmlns:p14="http://schemas.microsoft.com/office/powerpoint/2010/main" val="3160566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-Share with the students: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‘’Bullying can and does affect people’s feelings and other areas of their lives. If you see someone being bullied then you may think they are just taking it well or not</a:t>
            </a:r>
            <a:r>
              <a:rPr lang="en-GB" sz="1200" b="0" i="0" kern="1200" baseline="0" dirty="0">
                <a:solidFill>
                  <a:schemeClr val="tx1"/>
                </a:solidFill>
                <a:effectLst/>
                <a:latin typeface="+mn-lt"/>
                <a:ea typeface="+mn-ea"/>
                <a:cs typeface="+mn-cs"/>
              </a:rPr>
              <a:t> bothered</a:t>
            </a:r>
            <a:r>
              <a:rPr lang="en-GB" sz="1200" b="0" i="0" kern="1200" dirty="0">
                <a:solidFill>
                  <a:schemeClr val="tx1"/>
                </a:solidFill>
                <a:effectLst/>
                <a:latin typeface="+mn-lt"/>
                <a:ea typeface="+mn-ea"/>
                <a:cs typeface="+mn-cs"/>
              </a:rPr>
              <a:t>, but inside how a person feels may not show on the outside. If it becomes regular, they may change their behaviour as a result of the bullying. It can also affect other areas of their life, including friendships, school work and family life. There has been cases where young people</a:t>
            </a:r>
            <a:r>
              <a:rPr lang="en-GB" sz="1200" b="0" i="0" kern="1200" baseline="0" dirty="0">
                <a:solidFill>
                  <a:schemeClr val="tx1"/>
                </a:solidFill>
                <a:effectLst/>
                <a:latin typeface="+mn-lt"/>
                <a:ea typeface="+mn-ea"/>
                <a:cs typeface="+mn-cs"/>
              </a:rPr>
              <a:t> and their family have moved and made a new life elsewhere because of bullying.’’ </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179395-FCB9-4E4B-968F-E3350CDB2BB6}" type="slidenum">
              <a:rPr lang="en-GB" smtClean="0"/>
              <a:t>11</a:t>
            </a:fld>
            <a:endParaRPr lang="en-GB"/>
          </a:p>
        </p:txBody>
      </p:sp>
    </p:spTree>
    <p:extLst>
      <p:ext uri="{BB962C8B-B14F-4D97-AF65-F5344CB8AC3E}">
        <p14:creationId xmlns:p14="http://schemas.microsoft.com/office/powerpoint/2010/main" val="4096025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aseline="0" dirty="0"/>
              <a:t> Consider your group and emotional maturity – are they ready to hear if the possible extreme of bullying?</a:t>
            </a:r>
            <a:endParaRPr lang="en-GB" dirty="0"/>
          </a:p>
          <a:p>
            <a:r>
              <a:rPr lang="en-GB" dirty="0"/>
              <a:t>-Pre-warn</a:t>
            </a:r>
            <a:r>
              <a:rPr lang="en-GB" baseline="0" dirty="0"/>
              <a:t> of sad, sensitive information</a:t>
            </a:r>
          </a:p>
          <a:p>
            <a:r>
              <a:rPr lang="en-GB" baseline="0" dirty="0"/>
              <a:t>-</a:t>
            </a:r>
            <a:r>
              <a:rPr lang="en-GB" dirty="0"/>
              <a:t>Read out the case study, sourced via the Mirror Newspaper. This will help young people</a:t>
            </a:r>
            <a:r>
              <a:rPr lang="en-GB" baseline="0" dirty="0"/>
              <a:t> to understand how far bullying can go and how it can make a person feel.</a:t>
            </a:r>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12</a:t>
            </a:fld>
            <a:endParaRPr lang="en-GB"/>
          </a:p>
        </p:txBody>
      </p:sp>
    </p:spTree>
    <p:extLst>
      <p:ext uri="{BB962C8B-B14F-4D97-AF65-F5344CB8AC3E}">
        <p14:creationId xmlns:p14="http://schemas.microsoft.com/office/powerpoint/2010/main" val="1025115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-Highlight</a:t>
            </a:r>
            <a:r>
              <a:rPr lang="en-GB" baseline="0" dirty="0"/>
              <a:t> 2019 statistics:</a:t>
            </a:r>
          </a:p>
          <a:p>
            <a:r>
              <a:rPr lang="en-GB" dirty="0"/>
              <a:t>These </a:t>
            </a:r>
            <a:r>
              <a:rPr lang="en-GB" b="1" dirty="0"/>
              <a:t>statistics</a:t>
            </a:r>
            <a:r>
              <a:rPr lang="en-GB" dirty="0"/>
              <a:t> are from our National Bullying Survey, which ran for 2 years. </a:t>
            </a:r>
          </a:p>
          <a:p>
            <a:r>
              <a:rPr lang="en-GB" dirty="0"/>
              <a:t>Explain that we can work together</a:t>
            </a:r>
            <a:r>
              <a:rPr lang="en-GB" baseline="0" dirty="0"/>
              <a:t> on the next activity to make explore how the choices we make can result in us being a support or a bystander. </a:t>
            </a:r>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13</a:t>
            </a:fld>
            <a:endParaRPr lang="en-GB"/>
          </a:p>
        </p:txBody>
      </p:sp>
    </p:spTree>
    <p:extLst>
      <p:ext uri="{BB962C8B-B14F-4D97-AF65-F5344CB8AC3E}">
        <p14:creationId xmlns:p14="http://schemas.microsoft.com/office/powerpoint/2010/main" val="3390238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interactive anti-bullying video </a:t>
            </a:r>
          </a:p>
          <a:p>
            <a:r>
              <a:rPr lang="en-GB" sz="1200" b="0" i="0" kern="1200" dirty="0">
                <a:solidFill>
                  <a:schemeClr val="tx1"/>
                </a:solidFill>
                <a:effectLst/>
                <a:latin typeface="+mn-lt"/>
                <a:ea typeface="+mn-ea"/>
                <a:cs typeface="+mn-cs"/>
              </a:rPr>
              <a:t>It was created entirely by young volunteers. </a:t>
            </a:r>
          </a:p>
          <a:p>
            <a:r>
              <a:rPr lang="en-GB" sz="1200" b="0" i="0" kern="1200" dirty="0">
                <a:solidFill>
                  <a:schemeClr val="tx1"/>
                </a:solidFill>
                <a:effectLst/>
                <a:latin typeface="+mn-lt"/>
                <a:ea typeface="+mn-ea"/>
                <a:cs typeface="+mn-cs"/>
              </a:rPr>
              <a:t>As a class watch and vote on the choices</a:t>
            </a:r>
            <a:r>
              <a:rPr lang="en-GB" sz="1200" b="0" i="0" kern="1200" baseline="0" dirty="0">
                <a:solidFill>
                  <a:schemeClr val="tx1"/>
                </a:solidFill>
                <a:effectLst/>
                <a:latin typeface="+mn-lt"/>
                <a:ea typeface="+mn-ea"/>
                <a:cs typeface="+mn-cs"/>
              </a:rPr>
              <a:t> as they appear- this can be played several times to see what the alternative choices could result in.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Throughout this video you will be asked to make a decision from the point of view of the bully, the victim or the friends. These choices will alter the story as you go. </a:t>
            </a:r>
          </a:p>
          <a:p>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Below the video be sure to click ‘SHOW MORE’</a:t>
            </a:r>
            <a:r>
              <a:rPr lang="en-GB" sz="1200" b="1" i="0" kern="1200" baseline="0" dirty="0">
                <a:solidFill>
                  <a:schemeClr val="tx1"/>
                </a:solidFill>
                <a:effectLst/>
                <a:latin typeface="+mn-lt"/>
                <a:ea typeface="+mn-ea"/>
                <a:cs typeface="+mn-cs"/>
              </a:rPr>
              <a:t> for the option to click to adjust the story. </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Teachers can </a:t>
            </a:r>
            <a:r>
              <a:rPr lang="en-GB" sz="1200" b="1" i="0" kern="1200" dirty="0">
                <a:solidFill>
                  <a:schemeClr val="tx1"/>
                </a:solidFill>
                <a:effectLst/>
                <a:latin typeface="+mn-lt"/>
                <a:ea typeface="+mn-ea"/>
                <a:cs typeface="+mn-cs"/>
              </a:rPr>
              <a:t>Print</a:t>
            </a:r>
            <a:r>
              <a:rPr lang="en-GB" sz="1200" b="0" i="0" kern="1200" dirty="0">
                <a:solidFill>
                  <a:schemeClr val="tx1"/>
                </a:solidFill>
                <a:effectLst/>
                <a:latin typeface="+mn-lt"/>
                <a:ea typeface="+mn-ea"/>
                <a:cs typeface="+mn-cs"/>
              </a:rPr>
              <a:t> (one drive) the </a:t>
            </a:r>
            <a:r>
              <a:rPr lang="en-GB" sz="1200" b="0" i="0" u="none" strike="noStrike" kern="1200" dirty="0">
                <a:solidFill>
                  <a:schemeClr val="tx1"/>
                </a:solidFill>
                <a:effectLst/>
                <a:latin typeface="+mn-lt"/>
                <a:ea typeface="+mn-ea"/>
                <a:cs typeface="+mn-cs"/>
              </a:rPr>
              <a:t>discussion pack </a:t>
            </a:r>
            <a:r>
              <a:rPr lang="en-GB" sz="1200" b="0" i="0" kern="1200" dirty="0">
                <a:solidFill>
                  <a:schemeClr val="tx1"/>
                </a:solidFill>
                <a:effectLst/>
                <a:latin typeface="+mn-lt"/>
                <a:ea typeface="+mn-ea"/>
                <a:cs typeface="+mn-cs"/>
              </a:rPr>
              <a:t>with questions to ask students</a:t>
            </a:r>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14</a:t>
            </a:fld>
            <a:endParaRPr lang="en-GB"/>
          </a:p>
        </p:txBody>
      </p:sp>
    </p:spTree>
    <p:extLst>
      <p:ext uri="{BB962C8B-B14F-4D97-AF65-F5344CB8AC3E}">
        <p14:creationId xmlns:p14="http://schemas.microsoft.com/office/powerpoint/2010/main" val="3105964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Report the bullying to a teacher or someone at school you feel safe with</a:t>
            </a:r>
            <a:r>
              <a:rPr lang="en-GB" sz="1200" b="0" i="0" kern="1200" dirty="0">
                <a:solidFill>
                  <a:schemeClr val="tx1"/>
                </a:solidFill>
                <a:effectLst/>
                <a:latin typeface="+mn-lt"/>
                <a:ea typeface="+mn-ea"/>
                <a:cs typeface="+mn-cs"/>
              </a:rPr>
              <a:t>. They may be able to take action and get the bullying to stop. If you are worried that it might make it worse, perhaps you can ask the teacher to just keep an eye on it as they then might see it themselves and take action.</a:t>
            </a:r>
          </a:p>
          <a:p>
            <a:r>
              <a:rPr lang="en-GB" sz="1200" b="1" i="0" kern="1200" dirty="0">
                <a:solidFill>
                  <a:schemeClr val="tx1"/>
                </a:solidFill>
                <a:effectLst/>
                <a:latin typeface="+mn-lt"/>
                <a:ea typeface="+mn-ea"/>
                <a:cs typeface="+mn-cs"/>
              </a:rPr>
              <a:t>Tell a parent or a family member</a:t>
            </a:r>
            <a:r>
              <a:rPr lang="en-GB" sz="1200" b="0" i="0" kern="1200" dirty="0">
                <a:solidFill>
                  <a:schemeClr val="tx1"/>
                </a:solidFill>
                <a:effectLst/>
                <a:latin typeface="+mn-lt"/>
                <a:ea typeface="+mn-ea"/>
                <a:cs typeface="+mn-cs"/>
              </a:rPr>
              <a:t>. This can give you lots of strength and a parent or family member can help you to get the bullying to stop. They can also give you lots of emotional support. It is important to try and tell someone in your family what is going on so you are not bottling things up. Talking about what you are going through can give you courage to get it stopped.</a:t>
            </a:r>
          </a:p>
          <a:p>
            <a:r>
              <a:rPr lang="en-GB" sz="1200" b="1" i="0" kern="1200" dirty="0">
                <a:solidFill>
                  <a:schemeClr val="tx1"/>
                </a:solidFill>
                <a:effectLst/>
                <a:latin typeface="+mn-lt"/>
                <a:ea typeface="+mn-ea"/>
                <a:cs typeface="+mn-cs"/>
              </a:rPr>
              <a:t>Be assertive with the bully and say their name calling is boring but not aggressively</a:t>
            </a:r>
            <a:r>
              <a:rPr lang="en-GB" sz="1200" b="0" i="0" kern="1200" dirty="0">
                <a:solidFill>
                  <a:schemeClr val="tx1"/>
                </a:solidFill>
                <a:effectLst/>
                <a:latin typeface="+mn-lt"/>
                <a:ea typeface="+mn-ea"/>
                <a:cs typeface="+mn-cs"/>
              </a:rPr>
              <a:t>. However, it is important to ensure that this course of action doesn’t cause them to become aggressive or make the bullying worse. You may think a quiet chat with them when they are on their own might work, but if you do so, please take a friend with you for support.</a:t>
            </a:r>
          </a:p>
          <a:p>
            <a:r>
              <a:rPr lang="en-GB" sz="1200" b="1" i="0" kern="1200" dirty="0">
                <a:solidFill>
                  <a:schemeClr val="tx1"/>
                </a:solidFill>
                <a:effectLst/>
                <a:latin typeface="+mn-lt"/>
                <a:ea typeface="+mn-ea"/>
                <a:cs typeface="+mn-cs"/>
              </a:rPr>
              <a:t>Ignore it and walk away with no reaction</a:t>
            </a:r>
            <a:r>
              <a:rPr lang="en-GB" sz="1200" b="0" i="0" kern="1200" dirty="0">
                <a:solidFill>
                  <a:schemeClr val="tx1"/>
                </a:solidFill>
                <a:effectLst/>
                <a:latin typeface="+mn-lt"/>
                <a:ea typeface="+mn-ea"/>
                <a:cs typeface="+mn-cs"/>
              </a:rPr>
              <a:t>. Quite often the bully stops when they are no longer receiving attention or a reaction from the bullying. It is always difficult to try and ignore it especially when it is so upsetting or if it is constant but if they don’t get a reaction, it can stop.</a:t>
            </a:r>
          </a:p>
          <a:p>
            <a:r>
              <a:rPr lang="en-GB" sz="1200" b="1" i="0" kern="1200" dirty="0">
                <a:solidFill>
                  <a:schemeClr val="tx1"/>
                </a:solidFill>
                <a:effectLst/>
                <a:latin typeface="+mn-lt"/>
                <a:ea typeface="+mn-ea"/>
                <a:cs typeface="+mn-cs"/>
              </a:rPr>
              <a:t>Keep a diary</a:t>
            </a:r>
            <a:r>
              <a:rPr lang="en-GB" sz="1200" b="1" i="0" kern="1200" baseline="0" dirty="0">
                <a:solidFill>
                  <a:schemeClr val="tx1"/>
                </a:solidFill>
                <a:effectLst/>
                <a:latin typeface="+mn-lt"/>
                <a:ea typeface="+mn-ea"/>
                <a:cs typeface="+mn-cs"/>
              </a:rPr>
              <a:t> – </a:t>
            </a:r>
            <a:r>
              <a:rPr lang="en-GB" sz="1200" b="0" i="0" kern="1200" baseline="0" dirty="0">
                <a:solidFill>
                  <a:schemeClr val="tx1"/>
                </a:solidFill>
                <a:effectLst/>
                <a:latin typeface="+mn-lt"/>
                <a:ea typeface="+mn-ea"/>
                <a:cs typeface="+mn-cs"/>
              </a:rPr>
              <a:t>it is very important to keep a diary of times and dates of all incidents no matter what it is from name calling, physical, anything that is relevant.</a:t>
            </a:r>
            <a:endParaRPr lang="en-GB" sz="1200" b="1"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 is really important to try and keep your cool in these situations even though the name calling bullying might be making you feel very angry. It is natural to feel this way but if you get aggressive and things turn nastier or physical then someone could get seriously injured or into trouble with the police. This is why it is important to get some help to get the bullying to stop. </a:t>
            </a:r>
          </a:p>
          <a:p>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15</a:t>
            </a:fld>
            <a:endParaRPr lang="en-GB"/>
          </a:p>
        </p:txBody>
      </p:sp>
    </p:spTree>
    <p:extLst>
      <p:ext uri="{BB962C8B-B14F-4D97-AF65-F5344CB8AC3E}">
        <p14:creationId xmlns:p14="http://schemas.microsoft.com/office/powerpoint/2010/main" val="389547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Empathy</a:t>
            </a:r>
            <a:r>
              <a:rPr lang="en-GB" baseline="0" dirty="0"/>
              <a:t> is a difficult skill, however its important to have student discuss why a bully may do so, in order to reflect on the fact that often the bully is very unhappy and need support themselves.  </a:t>
            </a:r>
          </a:p>
          <a:p>
            <a:endParaRPr lang="en-GB" baseline="0" dirty="0"/>
          </a:p>
          <a:p>
            <a:r>
              <a:rPr lang="en-GB" baseline="0" dirty="0"/>
              <a:t>Have students explore possible reasons, that could write this on the board/ on post its so that the teacher can share the honesty in a confidential structure. </a:t>
            </a:r>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16</a:t>
            </a:fld>
            <a:endParaRPr lang="en-GB"/>
          </a:p>
        </p:txBody>
      </p:sp>
    </p:spTree>
    <p:extLst>
      <p:ext uri="{BB962C8B-B14F-4D97-AF65-F5344CB8AC3E}">
        <p14:creationId xmlns:p14="http://schemas.microsoft.com/office/powerpoint/2010/main" val="2646085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Double click on the screen</a:t>
            </a:r>
            <a:r>
              <a:rPr lang="en-GB" baseline="0" dirty="0"/>
              <a:t> and the YouTube video will play, this is the link for the video https://www.youtube.com/watch?v=wrTJIp14O-w – this is about bullying and the bully! </a:t>
            </a:r>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17</a:t>
            </a:fld>
            <a:endParaRPr lang="en-GB"/>
          </a:p>
        </p:txBody>
      </p:sp>
    </p:spTree>
    <p:extLst>
      <p:ext uri="{BB962C8B-B14F-4D97-AF65-F5344CB8AC3E}">
        <p14:creationId xmlns:p14="http://schemas.microsoft.com/office/powerpoint/2010/main" val="2966881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t>
            </a:r>
            <a:r>
              <a:rPr lang="en-GB" b="1" dirty="0"/>
              <a:t>PRINT) Anti- bullying</a:t>
            </a:r>
            <a:r>
              <a:rPr lang="en-GB" b="1" baseline="0" dirty="0"/>
              <a:t> comic strip resource </a:t>
            </a:r>
            <a:r>
              <a:rPr lang="en-GB" dirty="0"/>
              <a:t> </a:t>
            </a:r>
          </a:p>
          <a:p>
            <a:pPr marL="171450" indent="-171450">
              <a:buFontTx/>
              <a:buChar char="-"/>
            </a:pPr>
            <a:r>
              <a:rPr lang="en-GB" dirty="0"/>
              <a:t>Student</a:t>
            </a:r>
            <a:r>
              <a:rPr lang="en-GB" baseline="0" dirty="0"/>
              <a:t> create their own comic strip. </a:t>
            </a:r>
          </a:p>
          <a:p>
            <a:pPr marL="171450" indent="-171450">
              <a:buFontTx/>
              <a:buChar char="-"/>
            </a:pPr>
            <a:r>
              <a:rPr lang="en-GB" baseline="0" dirty="0"/>
              <a:t>Some students might be confident enough to have their story shared with an other peer? Post its to add peer review of each others:</a:t>
            </a:r>
          </a:p>
          <a:p>
            <a:pPr marL="0" indent="0">
              <a:buFontTx/>
              <a:buNone/>
            </a:pPr>
            <a:r>
              <a:rPr lang="en-GB" baseline="0" dirty="0"/>
              <a:t>Differentiate </a:t>
            </a:r>
            <a:r>
              <a:rPr lang="en-GB" baseline="0" dirty="0" err="1"/>
              <a:t>Eg</a:t>
            </a:r>
            <a:r>
              <a:rPr lang="en-GB" baseline="0" dirty="0"/>
              <a:t>- WWW and EBIs / How could peer change the ending of the strip for the better / identify the type of bulling, signs, symptoms in the strip. </a:t>
            </a:r>
          </a:p>
          <a:p>
            <a:pPr marL="0" indent="0">
              <a:buFontTx/>
              <a:buNone/>
            </a:pPr>
            <a:r>
              <a:rPr lang="en-GB" baseline="0" dirty="0"/>
              <a:t>- If a student is happy to have theirs projected on a </a:t>
            </a:r>
            <a:r>
              <a:rPr lang="en-GB" baseline="0" dirty="0" err="1"/>
              <a:t>visualiser</a:t>
            </a:r>
            <a:r>
              <a:rPr lang="en-GB" baseline="0" dirty="0"/>
              <a:t> this could be used as a whole group Q+A summary task.  </a:t>
            </a:r>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18</a:t>
            </a:fld>
            <a:endParaRPr lang="en-GB"/>
          </a:p>
        </p:txBody>
      </p:sp>
    </p:spTree>
    <p:extLst>
      <p:ext uri="{BB962C8B-B14F-4D97-AF65-F5344CB8AC3E}">
        <p14:creationId xmlns:p14="http://schemas.microsoft.com/office/powerpoint/2010/main" val="4067339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a:t>
            </a:r>
            <a:r>
              <a:rPr lang="en-GB" b="1" baseline="0" dirty="0"/>
              <a:t> </a:t>
            </a:r>
            <a:r>
              <a:rPr lang="en-GB" b="1" dirty="0"/>
              <a:t>2 </a:t>
            </a:r>
            <a:endParaRPr lang="en-GB" dirty="0"/>
          </a:p>
          <a:p>
            <a:r>
              <a:rPr lang="en-GB" dirty="0"/>
              <a:t>-Read</a:t>
            </a:r>
            <a:r>
              <a:rPr lang="en-GB" baseline="0" dirty="0"/>
              <a:t> out the green statement above so students understand the definition.</a:t>
            </a:r>
          </a:p>
        </p:txBody>
      </p:sp>
      <p:sp>
        <p:nvSpPr>
          <p:cNvPr id="4" name="Slide Number Placeholder 3"/>
          <p:cNvSpPr>
            <a:spLocks noGrp="1"/>
          </p:cNvSpPr>
          <p:nvPr>
            <p:ph type="sldNum" sz="quarter" idx="10"/>
          </p:nvPr>
        </p:nvSpPr>
        <p:spPr/>
        <p:txBody>
          <a:bodyPr/>
          <a:lstStyle/>
          <a:p>
            <a:fld id="{AF179395-FCB9-4E4B-968F-E3350CDB2BB6}" type="slidenum">
              <a:rPr lang="en-GB" smtClean="0"/>
              <a:t>19</a:t>
            </a:fld>
            <a:endParaRPr lang="en-GB"/>
          </a:p>
        </p:txBody>
      </p:sp>
    </p:spTree>
    <p:extLst>
      <p:ext uri="{BB962C8B-B14F-4D97-AF65-F5344CB8AC3E}">
        <p14:creationId xmlns:p14="http://schemas.microsoft.com/office/powerpoint/2010/main" val="21792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179395-FCB9-4E4B-968F-E3350CDB2BB6}" type="slidenum">
              <a:rPr lang="en-GB" smtClean="0"/>
              <a:t>2</a:t>
            </a:fld>
            <a:endParaRPr lang="en-GB"/>
          </a:p>
        </p:txBody>
      </p:sp>
    </p:spTree>
    <p:extLst>
      <p:ext uri="{BB962C8B-B14F-4D97-AF65-F5344CB8AC3E}">
        <p14:creationId xmlns:p14="http://schemas.microsoft.com/office/powerpoint/2010/main" val="187346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-Ask each one to show hands for what social media/gaming sites </a:t>
            </a:r>
            <a:r>
              <a:rPr lang="en-GB" b="1" baseline="0" dirty="0"/>
              <a:t>are presented – this could be a table/ who group Quiz </a:t>
            </a:r>
          </a:p>
          <a:p>
            <a:r>
              <a:rPr lang="en-GB" baseline="0" dirty="0"/>
              <a:t>- Write up which social media/gaming sites students use that are additional. </a:t>
            </a:r>
          </a:p>
          <a:p>
            <a:r>
              <a:rPr lang="en-GB" b="1" baseline="0" dirty="0"/>
              <a:t>Snapchat</a:t>
            </a:r>
          </a:p>
          <a:p>
            <a:r>
              <a:rPr lang="en-GB" b="1" baseline="0" dirty="0"/>
              <a:t>X-Box</a:t>
            </a:r>
          </a:p>
          <a:p>
            <a:r>
              <a:rPr lang="en-GB" b="1" baseline="0" dirty="0"/>
              <a:t>YouTube</a:t>
            </a:r>
          </a:p>
          <a:p>
            <a:r>
              <a:rPr lang="en-GB" b="1" baseline="0" dirty="0" err="1"/>
              <a:t>Playstation</a:t>
            </a:r>
            <a:endParaRPr lang="en-GB" b="1" baseline="0" dirty="0"/>
          </a:p>
          <a:p>
            <a:r>
              <a:rPr lang="en-GB" b="1" baseline="0" dirty="0"/>
              <a:t>Facebook</a:t>
            </a:r>
          </a:p>
          <a:p>
            <a:r>
              <a:rPr lang="en-GB" b="1" baseline="0" dirty="0"/>
              <a:t>Twitter</a:t>
            </a:r>
          </a:p>
          <a:p>
            <a:r>
              <a:rPr lang="en-GB" b="1" baseline="0" dirty="0"/>
              <a:t>Instagram</a:t>
            </a:r>
          </a:p>
          <a:p>
            <a:r>
              <a:rPr lang="en-GB" b="1" baseline="0" dirty="0" err="1"/>
              <a:t>Whatsapp</a:t>
            </a:r>
            <a:endParaRPr lang="en-GB" b="1" baseline="0" dirty="0"/>
          </a:p>
          <a:p>
            <a:endParaRPr lang="en-GB" baseline="0" dirty="0"/>
          </a:p>
        </p:txBody>
      </p:sp>
      <p:sp>
        <p:nvSpPr>
          <p:cNvPr id="4" name="Slide Number Placeholder 3"/>
          <p:cNvSpPr>
            <a:spLocks noGrp="1"/>
          </p:cNvSpPr>
          <p:nvPr>
            <p:ph type="sldNum" sz="quarter" idx="10"/>
          </p:nvPr>
        </p:nvSpPr>
        <p:spPr/>
        <p:txBody>
          <a:bodyPr/>
          <a:lstStyle/>
          <a:p>
            <a:fld id="{AF179395-FCB9-4E4B-968F-E3350CDB2BB6}" type="slidenum">
              <a:rPr lang="en-GB" smtClean="0"/>
              <a:t>20</a:t>
            </a:fld>
            <a:endParaRPr lang="en-GB"/>
          </a:p>
        </p:txBody>
      </p:sp>
    </p:spTree>
    <p:extLst>
      <p:ext uri="{BB962C8B-B14F-4D97-AF65-F5344CB8AC3E}">
        <p14:creationId xmlns:p14="http://schemas.microsoft.com/office/powerpoint/2010/main" val="784611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hlinkClick r:id="rId3"/>
            </a:endParaRPr>
          </a:p>
          <a:p>
            <a:r>
              <a:rPr lang="en-GB" dirty="0">
                <a:hlinkClick r:id="rId3"/>
              </a:rPr>
              <a:t>https://www.youtube.com/watch?time_continue=4&amp;v=oAmVkVEmOP4&amp;feature=emb_title</a:t>
            </a:r>
            <a:r>
              <a:rPr lang="en-GB" dirty="0"/>
              <a:t> </a:t>
            </a:r>
          </a:p>
          <a:p>
            <a:endParaRPr lang="en-GB" dirty="0"/>
          </a:p>
          <a:p>
            <a:r>
              <a:rPr lang="en-GB" dirty="0"/>
              <a:t>Point out that we all have a choice</a:t>
            </a:r>
            <a:r>
              <a:rPr lang="en-GB" baseline="0" dirty="0"/>
              <a:t> and responsibility's- positive change starts with everyone of us </a:t>
            </a:r>
          </a:p>
          <a:p>
            <a:r>
              <a:rPr lang="en-GB" baseline="0" dirty="0"/>
              <a:t>Play the video - teenagers views.  </a:t>
            </a:r>
          </a:p>
          <a:p>
            <a:endParaRPr lang="en-GB" baseline="0" dirty="0"/>
          </a:p>
          <a:p>
            <a:r>
              <a:rPr lang="en-GB" baseline="0" dirty="0"/>
              <a:t>*This task can be an extension task towards the end of the session where students/groups/ class create their own sound over or video and sound over. </a:t>
            </a:r>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21</a:t>
            </a:fld>
            <a:endParaRPr lang="en-GB"/>
          </a:p>
        </p:txBody>
      </p:sp>
    </p:spTree>
    <p:extLst>
      <p:ext uri="{BB962C8B-B14F-4D97-AF65-F5344CB8AC3E}">
        <p14:creationId xmlns:p14="http://schemas.microsoft.com/office/powerpoint/2010/main" val="4044871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a:t>Have pairs or small groups of students discuss and list rules they know when being online and communicating online </a:t>
            </a:r>
          </a:p>
          <a:p>
            <a:pPr marL="171450" indent="-171450">
              <a:buFontTx/>
              <a:buChar char="-"/>
            </a:pPr>
            <a:r>
              <a:rPr lang="en-GB" baseline="0" dirty="0"/>
              <a:t>Have pairs or small groups of students discuss and list online bullying advice for others. </a:t>
            </a:r>
          </a:p>
          <a:p>
            <a:pPr marL="171450" indent="-171450">
              <a:buFontTx/>
              <a:buChar char="-"/>
            </a:pPr>
            <a:r>
              <a:rPr lang="en-GB" baseline="0" dirty="0"/>
              <a:t>Have printed or share the information below to scaffold responses as appropriate:</a:t>
            </a:r>
          </a:p>
          <a:p>
            <a:pPr marL="171450" indent="-171450">
              <a:buFontTx/>
              <a:buChar char="-"/>
            </a:pPr>
            <a:endParaRPr lang="en-GB" baseline="0" dirty="0"/>
          </a:p>
          <a:p>
            <a:r>
              <a:rPr lang="en-GB" b="1" dirty="0"/>
              <a:t>Screenshot</a:t>
            </a:r>
            <a:r>
              <a:rPr lang="en-GB" dirty="0"/>
              <a:t> - If you receive offensive or harassing messages make sure you screenshot them or save them so you have a record of what was said as if the police do get involved, they will need this.</a:t>
            </a:r>
          </a:p>
          <a:p>
            <a:endParaRPr lang="en-GB" dirty="0"/>
          </a:p>
          <a:p>
            <a:r>
              <a:rPr lang="en-GB" b="1" dirty="0"/>
              <a:t>Make privacy settings strong </a:t>
            </a:r>
            <a:r>
              <a:rPr lang="en-GB" dirty="0"/>
              <a:t>- change password regularly, review privacy settings regularly as this helps minimise bullying messages.</a:t>
            </a:r>
          </a:p>
          <a:p>
            <a:endParaRPr lang="en-GB" dirty="0"/>
          </a:p>
          <a:p>
            <a:r>
              <a:rPr lang="en-GB" b="1" dirty="0"/>
              <a:t>Sign out sites </a:t>
            </a:r>
            <a:r>
              <a:rPr lang="en-GB" dirty="0"/>
              <a:t>on public computers or if you are using a friend's device.</a:t>
            </a:r>
          </a:p>
          <a:p>
            <a:endParaRPr lang="en-GB" dirty="0"/>
          </a:p>
          <a:p>
            <a:r>
              <a:rPr lang="en-GB" b="1" dirty="0"/>
              <a:t>Don’t get into an argument or post offensive material</a:t>
            </a:r>
          </a:p>
          <a:p>
            <a:r>
              <a:rPr lang="en-GB" dirty="0"/>
              <a:t>Don't get into arguments online, this is called </a:t>
            </a:r>
            <a:r>
              <a:rPr lang="en-GB" b="1" dirty="0"/>
              <a:t>flaming </a:t>
            </a:r>
            <a:r>
              <a:rPr lang="en-GB" dirty="0"/>
              <a:t>and it can get nasty. If you break the rules of whichever site you're on then the content is likely to be removed and you might have your membership terminated. You're not allowed to upload anything which is offensive or racist and which promotes physical harm so don't make threats to anyone. Neither are you allowed to harass people or to encourage other people to harass them. You're not supposed to ask for personal information from anyone under 18 either so if you are under 18 and anyone asks you, for instance, where you go to school, make sure you report them.</a:t>
            </a:r>
          </a:p>
          <a:p>
            <a:endParaRPr lang="en-GB" dirty="0"/>
          </a:p>
          <a:p>
            <a:r>
              <a:rPr lang="en-GB" b="1" dirty="0"/>
              <a:t>Spreading rumours</a:t>
            </a:r>
          </a:p>
          <a:p>
            <a:r>
              <a:rPr lang="en-GB" dirty="0"/>
              <a:t>Don’t spread rumours or make up false things about a friend you have fallen out with. You are not allowed to upload anything which is threatening, abusive or which is defamatory. It's defamatory if you say untrue things about someone which give them a bad reputation they don't deserve. It can also be harassment which is a criminal offence in the UK.</a:t>
            </a:r>
          </a:p>
          <a:p>
            <a:endParaRPr lang="en-GB" dirty="0"/>
          </a:p>
          <a:p>
            <a:r>
              <a:rPr lang="en-GB" b="1" dirty="0"/>
              <a:t>Consent and</a:t>
            </a:r>
            <a:r>
              <a:rPr lang="en-GB" b="1" baseline="0" dirty="0"/>
              <a:t> fake profiles</a:t>
            </a:r>
            <a:endParaRPr lang="en-GB" b="1" dirty="0"/>
          </a:p>
          <a:p>
            <a:r>
              <a:rPr lang="en-GB" dirty="0"/>
              <a:t>You're not supposed to upload a picture or video of anyone without their permission either. So never set up a social networking website account in the names of other people or upload false information about them. </a:t>
            </a:r>
          </a:p>
          <a:p>
            <a:endParaRPr lang="en-GB" dirty="0"/>
          </a:p>
          <a:p>
            <a:endParaRPr lang="en-GB" dirty="0"/>
          </a:p>
          <a:p>
            <a:endParaRPr lang="en-GB" dirty="0"/>
          </a:p>
          <a:p>
            <a:endParaRPr lang="en-GB" dirty="0"/>
          </a:p>
          <a:p>
            <a:pPr marL="0" indent="0">
              <a:buFontTx/>
              <a:buNone/>
            </a:pPr>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22</a:t>
            </a:fld>
            <a:endParaRPr lang="en-GB"/>
          </a:p>
        </p:txBody>
      </p:sp>
    </p:spTree>
    <p:extLst>
      <p:ext uri="{BB962C8B-B14F-4D97-AF65-F5344CB8AC3E}">
        <p14:creationId xmlns:p14="http://schemas.microsoft.com/office/powerpoint/2010/main" val="954017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aseline="0" dirty="0"/>
              <a:t>Students have been tasked to create a one paged poster/ screen page/ warning screen/ online membership agreement contract for one of the social media/ gaming sights they use.</a:t>
            </a:r>
          </a:p>
          <a:p>
            <a:pPr marL="171450" indent="-171450">
              <a:buFontTx/>
              <a:buChar char="-"/>
            </a:pPr>
            <a:r>
              <a:rPr lang="en-GB" baseline="0" dirty="0"/>
              <a:t>The presentation must include some of the previous task information and be colourful, engaging, factual and remind users of the importance of being kind and responsible online. </a:t>
            </a:r>
          </a:p>
        </p:txBody>
      </p:sp>
      <p:sp>
        <p:nvSpPr>
          <p:cNvPr id="4" name="Slide Number Placeholder 3"/>
          <p:cNvSpPr>
            <a:spLocks noGrp="1"/>
          </p:cNvSpPr>
          <p:nvPr>
            <p:ph type="sldNum" sz="quarter" idx="10"/>
          </p:nvPr>
        </p:nvSpPr>
        <p:spPr/>
        <p:txBody>
          <a:bodyPr/>
          <a:lstStyle/>
          <a:p>
            <a:fld id="{AF179395-FCB9-4E4B-968F-E3350CDB2BB6}" type="slidenum">
              <a:rPr lang="en-GB" smtClean="0"/>
              <a:t>23</a:t>
            </a:fld>
            <a:endParaRPr lang="en-GB"/>
          </a:p>
        </p:txBody>
      </p:sp>
    </p:spTree>
    <p:extLst>
      <p:ext uri="{BB962C8B-B14F-4D97-AF65-F5344CB8AC3E}">
        <p14:creationId xmlns:p14="http://schemas.microsoft.com/office/powerpoint/2010/main" val="2093058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https://www.internetmatters.org/issues/cyberbullying/stop-speak-support/</a:t>
            </a:r>
            <a:r>
              <a:rPr lang="en-GB" dirty="0"/>
              <a:t> (option of parent link to</a:t>
            </a:r>
            <a:r>
              <a:rPr lang="en-GB" baseline="0" dirty="0"/>
              <a:t> advice also) </a:t>
            </a:r>
          </a:p>
          <a:p>
            <a:endParaRPr lang="en-GB" baseline="0" dirty="0"/>
          </a:p>
          <a:p>
            <a:r>
              <a:rPr lang="en-GB" baseline="0" dirty="0"/>
              <a:t>Play one of the two options of videos (group appropriate) with some advice from teenagers as how to deal with online bullying. </a:t>
            </a:r>
          </a:p>
          <a:p>
            <a:r>
              <a:rPr lang="en-GB" baseline="0" dirty="0"/>
              <a:t>This leads in to the next task but * can be used to inspire an extension/ embedding task </a:t>
            </a:r>
            <a:r>
              <a:rPr lang="en-GB" baseline="0" dirty="0" err="1"/>
              <a:t>eg</a:t>
            </a:r>
            <a:r>
              <a:rPr lang="en-GB" baseline="0" dirty="0"/>
              <a:t>- create own poem/slogan/video/play </a:t>
            </a:r>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24</a:t>
            </a:fld>
            <a:endParaRPr lang="en-GB"/>
          </a:p>
        </p:txBody>
      </p:sp>
    </p:spTree>
    <p:extLst>
      <p:ext uri="{BB962C8B-B14F-4D97-AF65-F5344CB8AC3E}">
        <p14:creationId xmlns:p14="http://schemas.microsoft.com/office/powerpoint/2010/main" val="2256857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-Students</a:t>
            </a:r>
            <a:r>
              <a:rPr lang="en-US" sz="1200" b="0" i="0" kern="1200" baseline="0" dirty="0">
                <a:solidFill>
                  <a:schemeClr val="tx1"/>
                </a:solidFill>
                <a:effectLst/>
                <a:latin typeface="+mn-lt"/>
                <a:ea typeface="+mn-ea"/>
                <a:cs typeface="+mn-cs"/>
              </a:rPr>
              <a:t> complete a response as an </a:t>
            </a:r>
            <a:r>
              <a:rPr lang="en-US" sz="1200" b="0" i="0" kern="1200" dirty="0">
                <a:solidFill>
                  <a:schemeClr val="tx1"/>
                </a:solidFill>
                <a:effectLst/>
                <a:latin typeface="+mn-lt"/>
                <a:ea typeface="+mn-ea"/>
                <a:cs typeface="+mn-cs"/>
              </a:rPr>
              <a:t>agony aunt/uncle for</a:t>
            </a:r>
            <a:r>
              <a:rPr lang="en-US" sz="1200" b="0" i="0" kern="1200" baseline="0" dirty="0">
                <a:solidFill>
                  <a:schemeClr val="tx1"/>
                </a:solidFill>
                <a:effectLst/>
                <a:latin typeface="+mn-lt"/>
                <a:ea typeface="+mn-ea"/>
                <a:cs typeface="+mn-cs"/>
              </a:rPr>
              <a:t> each problem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*Copies of the resource are available in the one drive folder </a:t>
            </a:r>
            <a:r>
              <a:rPr lang="en-US" sz="1200" b="1" i="0" kern="1200" baseline="0" dirty="0">
                <a:solidFill>
                  <a:schemeClr val="tx1"/>
                </a:solidFill>
                <a:effectLst/>
                <a:latin typeface="+mn-lt"/>
                <a:ea typeface="+mn-ea"/>
                <a:cs typeface="+mn-cs"/>
              </a:rPr>
              <a:t>(PRINT) Bullying advice tablet resource </a:t>
            </a:r>
          </a:p>
          <a:p>
            <a:r>
              <a:rPr lang="en-US" sz="1200" b="0" i="0" kern="1200" baseline="0" dirty="0">
                <a:solidFill>
                  <a:schemeClr val="tx1"/>
                </a:solidFill>
                <a:effectLst/>
                <a:latin typeface="+mn-lt"/>
                <a:ea typeface="+mn-ea"/>
                <a:cs typeface="+mn-cs"/>
              </a:rPr>
              <a:t>*Scaffold resource available (</a:t>
            </a:r>
            <a:r>
              <a:rPr lang="en-US" sz="1200" b="1" i="0" kern="1200" baseline="0" dirty="0">
                <a:solidFill>
                  <a:schemeClr val="tx1"/>
                </a:solidFill>
                <a:effectLst/>
                <a:latin typeface="+mn-lt"/>
                <a:ea typeface="+mn-ea"/>
                <a:cs typeface="+mn-cs"/>
              </a:rPr>
              <a:t>PRINT</a:t>
            </a:r>
            <a:r>
              <a:rPr lang="en-US" sz="1200" b="0" i="0" kern="1200" baseline="0" dirty="0">
                <a:solidFill>
                  <a:schemeClr val="tx1"/>
                </a:solidFill>
                <a:effectLst/>
                <a:latin typeface="+mn-lt"/>
                <a:ea typeface="+mn-ea"/>
                <a:cs typeface="+mn-cs"/>
              </a:rPr>
              <a:t>) Building self resilience resource as appropriate.</a:t>
            </a:r>
            <a:endParaRPr lang="en-US" sz="1200" b="1"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179395-FCB9-4E4B-968F-E3350CDB2BB6}" type="slidenum">
              <a:rPr lang="en-GB" smtClean="0"/>
              <a:t>25</a:t>
            </a:fld>
            <a:endParaRPr lang="en-GB"/>
          </a:p>
        </p:txBody>
      </p:sp>
    </p:spTree>
    <p:extLst>
      <p:ext uri="{BB962C8B-B14F-4D97-AF65-F5344CB8AC3E}">
        <p14:creationId xmlns:p14="http://schemas.microsoft.com/office/powerpoint/2010/main" val="1062612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-Double click on the screen</a:t>
            </a:r>
            <a:r>
              <a:rPr lang="en-GB" baseline="0" dirty="0"/>
              <a:t> and the YouTube video will play, this is the link for the video </a:t>
            </a:r>
            <a:r>
              <a:rPr lang="en-GB" b="1" baseline="0" dirty="0">
                <a:solidFill>
                  <a:schemeClr val="tx2"/>
                </a:solidFill>
              </a:rPr>
              <a:t>https://www.youtube.com/watch?time_continue=1&amp;v=X4PmHy6bViw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AF179395-FCB9-4E4B-968F-E3350CDB2BB6}" type="slidenum">
              <a:rPr lang="en-GB" smtClean="0"/>
              <a:t>26</a:t>
            </a:fld>
            <a:endParaRPr lang="en-GB"/>
          </a:p>
        </p:txBody>
      </p:sp>
    </p:spTree>
    <p:extLst>
      <p:ext uri="{BB962C8B-B14F-4D97-AF65-F5344CB8AC3E}">
        <p14:creationId xmlns:p14="http://schemas.microsoft.com/office/powerpoint/2010/main" val="3553009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hlinkClick r:id="rId3"/>
              </a:rPr>
              <a:t>https://www.youtube.com/watch?v=Rj4Yu9Utdw0</a:t>
            </a:r>
            <a:r>
              <a:rPr lang="en-GB" dirty="0"/>
              <a:t> – Play song/ video during activity.</a:t>
            </a:r>
            <a:r>
              <a:rPr lang="en-GB" baseline="0" dirty="0"/>
              <a:t> </a:t>
            </a:r>
          </a:p>
          <a:p>
            <a:pPr marL="171450" indent="-171450">
              <a:buFontTx/>
              <a:buChar char="-"/>
            </a:pPr>
            <a:endParaRPr lang="en-US" b="1" baseline="0" dirty="0"/>
          </a:p>
          <a:p>
            <a:pPr marL="171450" indent="-171450">
              <a:buFontTx/>
              <a:buChar char="-"/>
            </a:pPr>
            <a:r>
              <a:rPr lang="en-US" b="1" baseline="0" dirty="0"/>
              <a:t>(</a:t>
            </a:r>
            <a:r>
              <a:rPr lang="en-US" b="1" dirty="0"/>
              <a:t>Print) </a:t>
            </a:r>
            <a:r>
              <a:rPr lang="en-US" dirty="0"/>
              <a:t>off choose kindness resource</a:t>
            </a:r>
            <a:r>
              <a:rPr lang="en-US" baseline="0" dirty="0"/>
              <a:t> and cut out/ have students cut out </a:t>
            </a:r>
            <a:r>
              <a:rPr lang="en-US" dirty="0"/>
              <a:t>positive words </a:t>
            </a:r>
          </a:p>
          <a:p>
            <a:pPr marL="171450" indent="-171450">
              <a:buFontTx/>
              <a:buChar char="-"/>
            </a:pPr>
            <a:r>
              <a:rPr lang="en-US" dirty="0"/>
              <a:t>Ask the students to take one or two each and pass them onto their fellow classmates. </a:t>
            </a:r>
          </a:p>
          <a:p>
            <a:pPr marL="171450" indent="-171450">
              <a:buFontTx/>
              <a:buChar char="-"/>
            </a:pPr>
            <a:r>
              <a:rPr lang="en-US" dirty="0"/>
              <a:t>Ask</a:t>
            </a:r>
            <a:r>
              <a:rPr lang="en-US" baseline="0" dirty="0"/>
              <a:t> each student to </a:t>
            </a:r>
            <a:r>
              <a:rPr lang="en-US" dirty="0"/>
              <a:t>make up one</a:t>
            </a:r>
            <a:r>
              <a:rPr lang="en-US" baseline="0" dirty="0"/>
              <a:t> or two of their</a:t>
            </a:r>
            <a:r>
              <a:rPr lang="en-US" dirty="0"/>
              <a:t> own positive words or affirmations on the blank cards.</a:t>
            </a:r>
          </a:p>
          <a:p>
            <a:pPr marL="171450" indent="-171450">
              <a:buFontTx/>
              <a:buChar char="-"/>
            </a:pPr>
            <a:r>
              <a:rPr lang="en-US" b="1" dirty="0"/>
              <a:t>Ensure that</a:t>
            </a:r>
            <a:r>
              <a:rPr lang="en-US" b="1" baseline="0" dirty="0"/>
              <a:t> </a:t>
            </a:r>
            <a:r>
              <a:rPr lang="en-US" b="1" dirty="0"/>
              <a:t>everyone receives one </a:t>
            </a:r>
            <a:r>
              <a:rPr lang="en-US" dirty="0"/>
              <a:t>of these words. </a:t>
            </a:r>
            <a:r>
              <a:rPr lang="en-US" b="1" dirty="0"/>
              <a:t>*including</a:t>
            </a:r>
            <a:r>
              <a:rPr lang="en-US" b="1" baseline="0" dirty="0"/>
              <a:t> the teacher in the task can support / preempting this happening</a:t>
            </a:r>
            <a:r>
              <a:rPr lang="en-US" baseline="0" dirty="0"/>
              <a:t>. </a:t>
            </a:r>
            <a:r>
              <a:rPr lang="en-US" dirty="0"/>
              <a:t> </a:t>
            </a:r>
          </a:p>
          <a:p>
            <a:pPr marL="171450" indent="-171450">
              <a:buFontTx/>
              <a:buChar char="-"/>
            </a:pPr>
            <a:r>
              <a:rPr lang="en-US" dirty="0"/>
              <a:t>Use the experience as a point of classroom discussion, finding out how they felt, what it would mean for someone who is being bullied to feel other’s kindness, etc. The words can also be displayed in the classroom as a reminder of choosing kindness. </a:t>
            </a:r>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27</a:t>
            </a:fld>
            <a:endParaRPr lang="en-GB"/>
          </a:p>
        </p:txBody>
      </p:sp>
    </p:spTree>
    <p:extLst>
      <p:ext uri="{BB962C8B-B14F-4D97-AF65-F5344CB8AC3E}">
        <p14:creationId xmlns:p14="http://schemas.microsoft.com/office/powerpoint/2010/main" val="791272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-Signpost a support option</a:t>
            </a:r>
            <a:r>
              <a:rPr lang="en-GB" baseline="0" dirty="0"/>
              <a:t> </a:t>
            </a:r>
            <a:endParaRPr lang="en-GB" dirty="0"/>
          </a:p>
          <a:p>
            <a:r>
              <a:rPr lang="en-GB" dirty="0"/>
              <a:t>-Have students record this in their tutor time reflection</a:t>
            </a:r>
            <a:r>
              <a:rPr lang="en-GB" baseline="0" dirty="0"/>
              <a:t> page in their planners </a:t>
            </a:r>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28</a:t>
            </a:fld>
            <a:endParaRPr lang="en-GB"/>
          </a:p>
        </p:txBody>
      </p:sp>
    </p:spTree>
    <p:extLst>
      <p:ext uri="{BB962C8B-B14F-4D97-AF65-F5344CB8AC3E}">
        <p14:creationId xmlns:p14="http://schemas.microsoft.com/office/powerpoint/2010/main" val="765336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are</a:t>
            </a:r>
            <a:r>
              <a:rPr lang="en-GB" baseline="0" dirty="0"/>
              <a:t> to reflect on their lesson using the appropriate pages in their planners </a:t>
            </a:r>
          </a:p>
          <a:p>
            <a:r>
              <a:rPr lang="en-GB" baseline="0" dirty="0"/>
              <a:t>-What are students positive options to stop bullying</a:t>
            </a:r>
            <a:r>
              <a:rPr lang="en-US" baseline="0" dirty="0"/>
              <a:t>? What are the key facts they have learnt from the sessions?</a:t>
            </a:r>
          </a:p>
          <a:p>
            <a:endParaRPr lang="en-US" baseline="0" dirty="0"/>
          </a:p>
          <a:p>
            <a:r>
              <a:rPr lang="en-GB" baseline="0" dirty="0"/>
              <a:t>! Emphasise/ signpost the helpful website related to the topic (previous slide).</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 HOY will review a sample of these for QA of planner use over the year </a:t>
            </a:r>
            <a:endParaRPr lang="en-GB" dirty="0"/>
          </a:p>
          <a:p>
            <a:r>
              <a:rPr lang="en-GB" baseline="0" dirty="0"/>
              <a:t>*DSLs will review a sample of these to gather students voice for Session EBIs and next steps </a:t>
            </a:r>
          </a:p>
        </p:txBody>
      </p:sp>
      <p:sp>
        <p:nvSpPr>
          <p:cNvPr id="4" name="Slide Number Placeholder 3"/>
          <p:cNvSpPr>
            <a:spLocks noGrp="1"/>
          </p:cNvSpPr>
          <p:nvPr>
            <p:ph type="sldNum" sz="quarter" idx="10"/>
          </p:nvPr>
        </p:nvSpPr>
        <p:spPr/>
        <p:txBody>
          <a:bodyPr/>
          <a:lstStyle/>
          <a:p>
            <a:fld id="{138CEEC6-9BA0-4E69-838D-A76F62303B99}" type="slidenum">
              <a:rPr lang="en-GB" smtClean="0"/>
              <a:t>29</a:t>
            </a:fld>
            <a:endParaRPr lang="en-GB"/>
          </a:p>
        </p:txBody>
      </p:sp>
    </p:spTree>
    <p:extLst>
      <p:ext uri="{BB962C8B-B14F-4D97-AF65-F5344CB8AC3E}">
        <p14:creationId xmlns:p14="http://schemas.microsoft.com/office/powerpoint/2010/main" val="306751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Create</a:t>
            </a:r>
            <a:r>
              <a:rPr lang="en-GB" baseline="0" dirty="0"/>
              <a:t> a safe and positive environment by agreeing Ground rules. </a:t>
            </a:r>
          </a:p>
          <a:p>
            <a:r>
              <a:rPr lang="en-GB" baseline="0" dirty="0"/>
              <a:t>-Explain we need to create an environment where we feel safe to talk and explore thoughts, feelings and view with out judgement or unkindness. </a:t>
            </a:r>
          </a:p>
          <a:p>
            <a:r>
              <a:rPr lang="en-GB" baseline="0" dirty="0"/>
              <a:t>-Ask each table to discuss what they need to be able to feel safe and positive.</a:t>
            </a:r>
          </a:p>
          <a:p>
            <a:r>
              <a:rPr lang="en-GB" baseline="0" dirty="0"/>
              <a:t>-Have each table in turns to offer an answer- write these up on the white board where they can stay visible</a:t>
            </a:r>
          </a:p>
          <a:p>
            <a:r>
              <a:rPr lang="en-GB" baseline="0" dirty="0"/>
              <a:t>-Agree THESE are now the lesson GOLDEN RULES and challenge these if they are broken during the lesson</a:t>
            </a:r>
            <a:endParaRPr lang="en-GB" dirty="0"/>
          </a:p>
          <a:p>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3</a:t>
            </a:fld>
            <a:endParaRPr lang="en-GB"/>
          </a:p>
        </p:txBody>
      </p:sp>
    </p:spTree>
    <p:extLst>
      <p:ext uri="{BB962C8B-B14F-4D97-AF65-F5344CB8AC3E}">
        <p14:creationId xmlns:p14="http://schemas.microsoft.com/office/powerpoint/2010/main" val="147573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a:t>
            </a:r>
            <a:r>
              <a:rPr lang="en-GB" baseline="0" dirty="0"/>
              <a:t> one</a:t>
            </a:r>
          </a:p>
          <a:p>
            <a:r>
              <a:rPr lang="en-GB" dirty="0"/>
              <a:t>Read out the definition</a:t>
            </a:r>
            <a:r>
              <a:rPr lang="en-GB" baseline="0" dirty="0"/>
              <a:t> so that they have a basic understanding of the definition.</a:t>
            </a:r>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4</a:t>
            </a:fld>
            <a:endParaRPr lang="en-GB"/>
          </a:p>
        </p:txBody>
      </p:sp>
    </p:spTree>
    <p:extLst>
      <p:ext uri="{BB962C8B-B14F-4D97-AF65-F5344CB8AC3E}">
        <p14:creationId xmlns:p14="http://schemas.microsoft.com/office/powerpoint/2010/main" val="925693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a:solidFill>
                <a:srgbClr val="9F9E26"/>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9F9E26"/>
                </a:solidFill>
                <a:latin typeface="Arial" panose="020B0604020202020204" pitchFamily="34" charset="0"/>
                <a:cs typeface="Arial" panose="020B0604020202020204" pitchFamily="34" charset="0"/>
              </a:rPr>
              <a:t>Task</a:t>
            </a:r>
            <a:r>
              <a:rPr lang="en-GB" b="1" baseline="0" dirty="0">
                <a:solidFill>
                  <a:srgbClr val="9F9E26"/>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9F9E26"/>
                </a:solidFill>
                <a:latin typeface="Arial" panose="020B0604020202020204" pitchFamily="34" charset="0"/>
                <a:cs typeface="Arial" panose="020B0604020202020204" pitchFamily="34" charset="0"/>
              </a:rPr>
              <a:t>Ask all students</a:t>
            </a:r>
            <a:r>
              <a:rPr lang="en-GB" sz="1200" b="0" baseline="0" dirty="0">
                <a:solidFill>
                  <a:srgbClr val="9F9E26"/>
                </a:solidFill>
                <a:latin typeface="Arial" panose="020B0604020202020204" pitchFamily="34" charset="0"/>
                <a:cs typeface="Arial" panose="020B0604020202020204" pitchFamily="34" charset="0"/>
              </a:rPr>
              <a:t> to stand.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solidFill>
                  <a:srgbClr val="9F9E26"/>
                </a:solidFill>
                <a:latin typeface="Arial" panose="020B0604020202020204" pitchFamily="34" charset="0"/>
                <a:cs typeface="Arial" panose="020B0604020202020204" pitchFamily="34" charset="0"/>
              </a:rPr>
              <a:t>Ask </a:t>
            </a:r>
            <a:r>
              <a:rPr lang="en-GB" sz="1200" b="0" dirty="0">
                <a:solidFill>
                  <a:srgbClr val="9F9E26"/>
                </a:solidFill>
                <a:latin typeface="Arial" panose="020B0604020202020204" pitchFamily="34" charset="0"/>
                <a:cs typeface="Arial" panose="020B0604020202020204" pitchFamily="34" charset="0"/>
              </a:rPr>
              <a:t>the students whose birthday is between January and July to remain standing and put their hands on their heads.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9F9E26"/>
                </a:solidFill>
                <a:latin typeface="Arial" panose="020B0604020202020204" pitchFamily="34" charset="0"/>
                <a:cs typeface="Arial" panose="020B0604020202020204" pitchFamily="34" charset="0"/>
              </a:rPr>
              <a:t>Ask the students</a:t>
            </a:r>
            <a:r>
              <a:rPr lang="en-GB" sz="1200" b="0" baseline="0" dirty="0">
                <a:solidFill>
                  <a:srgbClr val="9F9E26"/>
                </a:solidFill>
                <a:latin typeface="Arial" panose="020B0604020202020204" pitchFamily="34" charset="0"/>
                <a:cs typeface="Arial" panose="020B0604020202020204" pitchFamily="34" charset="0"/>
              </a:rPr>
              <a:t> whose birthdays is in either April and May to remain standing and ask them to stand on one leg.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9F9E26"/>
                </a:solidFill>
                <a:latin typeface="Arial" panose="020B0604020202020204" pitchFamily="34" charset="0"/>
                <a:cs typeface="Arial" panose="020B0604020202020204" pitchFamily="34" charset="0"/>
              </a:rPr>
              <a:t>Then ask them how they would feel if they were asked to stand throughout the whole lesson.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9F9E26"/>
                </a:solidFill>
                <a:latin typeface="Arial" panose="020B0604020202020204" pitchFamily="34" charset="0"/>
                <a:cs typeface="Arial" panose="020B0604020202020204" pitchFamily="34" charset="0"/>
              </a:rPr>
              <a:t>Once they describe their feelings (awkward, vulnerable, etc.) you reiterate to them that this is how people feel when they are being bullied even if they don’t show it.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9F9E26"/>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5</a:t>
            </a:fld>
            <a:endParaRPr lang="en-GB"/>
          </a:p>
        </p:txBody>
      </p:sp>
    </p:spTree>
    <p:extLst>
      <p:ext uri="{BB962C8B-B14F-4D97-AF65-F5344CB8AC3E}">
        <p14:creationId xmlns:p14="http://schemas.microsoft.com/office/powerpoint/2010/main" val="3844668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0" i="0" kern="1200" dirty="0">
                <a:solidFill>
                  <a:schemeClr val="tx1"/>
                </a:solidFill>
                <a:effectLst/>
                <a:latin typeface="+mn-lt"/>
                <a:ea typeface="+mn-ea"/>
                <a:cs typeface="+mn-cs"/>
              </a:rPr>
              <a:t>Read</a:t>
            </a:r>
            <a:r>
              <a:rPr lang="en-GB" sz="1200" b="0" i="0" kern="1200" baseline="0" dirty="0">
                <a:solidFill>
                  <a:schemeClr val="tx1"/>
                </a:solidFill>
                <a:effectLst/>
                <a:latin typeface="+mn-lt"/>
                <a:ea typeface="+mn-ea"/>
                <a:cs typeface="+mn-cs"/>
              </a:rPr>
              <a:t> out the questions and have students move to a side of the room/ hold up a true or falls / thumbs up or thumps down (group appropriate) </a:t>
            </a:r>
            <a:endParaRPr lang="en-GB" sz="1200" b="0" i="0" kern="1200" dirty="0">
              <a:solidFill>
                <a:schemeClr val="tx1"/>
              </a:solidFill>
              <a:effectLst/>
              <a:latin typeface="+mn-lt"/>
              <a:ea typeface="+mn-ea"/>
              <a:cs typeface="+mn-cs"/>
            </a:endParaRPr>
          </a:p>
          <a:p>
            <a:pPr marL="228600" indent="-228600">
              <a:buAutoNum type="arabicPeriod"/>
            </a:pPr>
            <a:r>
              <a:rPr lang="en-GB" sz="1200" b="0" i="0" kern="1200" dirty="0">
                <a:solidFill>
                  <a:schemeClr val="tx1"/>
                </a:solidFill>
                <a:effectLst/>
                <a:latin typeface="+mn-lt"/>
                <a:ea typeface="+mn-ea"/>
                <a:cs typeface="+mn-cs"/>
              </a:rPr>
              <a:t>Fact: There is no such thing as a way a bully looks or acts. There is no specific dress code or behaviour code. Online bullying…</a:t>
            </a:r>
          </a:p>
          <a:p>
            <a:pPr marL="228600" indent="-228600">
              <a:buAutoNum type="arabicPeriod"/>
            </a:pPr>
            <a:r>
              <a:rPr lang="en-GB" sz="1200" b="0" i="0" kern="1200" dirty="0">
                <a:solidFill>
                  <a:schemeClr val="tx1"/>
                </a:solidFill>
                <a:effectLst/>
                <a:latin typeface="+mn-lt"/>
                <a:ea typeface="+mn-ea"/>
                <a:cs typeface="+mn-cs"/>
              </a:rPr>
              <a:t>Fact: This is not true, we often hear of pages and fake accounts being created without person’s permission or knowledge. This sort of </a:t>
            </a:r>
            <a:r>
              <a:rPr lang="en-GB" sz="1200" b="0" i="0" u="none" strike="noStrike" kern="1200" dirty="0">
                <a:solidFill>
                  <a:schemeClr val="tx1"/>
                </a:solidFill>
                <a:effectLst/>
                <a:latin typeface="+mn-lt"/>
                <a:ea typeface="+mn-ea"/>
                <a:cs typeface="+mn-cs"/>
                <a:hlinkClick r:id="rId3"/>
              </a:rPr>
              <a:t>cyberbullying</a:t>
            </a:r>
            <a:r>
              <a:rPr lang="en-GB" sz="1200" b="0" i="0" kern="1200" dirty="0">
                <a:solidFill>
                  <a:schemeClr val="tx1"/>
                </a:solidFill>
                <a:effectLst/>
                <a:latin typeface="+mn-lt"/>
                <a:ea typeface="+mn-ea"/>
                <a:cs typeface="+mn-cs"/>
              </a:rPr>
              <a:t> is on the increase and just as serious as any other form of bullying.</a:t>
            </a:r>
          </a:p>
          <a:p>
            <a:pPr marL="228600" indent="-228600">
              <a:buAutoNum type="arabicPeriod"/>
            </a:pPr>
            <a:r>
              <a:rPr lang="en-GB" sz="1200" b="0" i="0" kern="1200" dirty="0">
                <a:solidFill>
                  <a:schemeClr val="tx1"/>
                </a:solidFill>
                <a:effectLst/>
                <a:latin typeface="+mn-lt"/>
                <a:ea typeface="+mn-ea"/>
                <a:cs typeface="+mn-cs"/>
              </a:rPr>
              <a:t>Fact: Bullying is not "normal" or acceptable in any form and ignoring might not always make it stop. If you can, please </a:t>
            </a:r>
            <a:r>
              <a:rPr lang="en-GB" sz="1200" b="0" i="0" u="none" strike="noStrike" kern="1200" dirty="0">
                <a:solidFill>
                  <a:schemeClr val="tx1"/>
                </a:solidFill>
                <a:effectLst/>
                <a:latin typeface="+mn-lt"/>
                <a:ea typeface="+mn-ea"/>
                <a:cs typeface="+mn-cs"/>
                <a:hlinkClick r:id="rId4"/>
              </a:rPr>
              <a:t>confide in someone you trust</a:t>
            </a:r>
            <a:r>
              <a:rPr lang="en-GB" sz="1200" b="0" i="0" kern="1200" dirty="0">
                <a:solidFill>
                  <a:schemeClr val="tx1"/>
                </a:solidFill>
                <a:effectLst/>
                <a:latin typeface="+mn-lt"/>
                <a:ea typeface="+mn-ea"/>
                <a:cs typeface="+mn-cs"/>
              </a:rPr>
              <a:t> such as a parent or teacher to help you get it stopped. Bullying can knock your self-esteem and confidence.</a:t>
            </a:r>
          </a:p>
          <a:p>
            <a:pPr marL="228600" indent="-228600">
              <a:buAutoNum type="arabicPeriod"/>
            </a:pPr>
            <a:r>
              <a:rPr lang="en-GB" sz="1200" b="0" i="0" kern="1200" dirty="0">
                <a:solidFill>
                  <a:schemeClr val="tx1"/>
                </a:solidFill>
                <a:effectLst/>
                <a:latin typeface="+mn-lt"/>
                <a:ea typeface="+mn-ea"/>
                <a:cs typeface="+mn-cs"/>
              </a:rPr>
              <a:t>Fact: This is not the case at all, bullying can happen to anyone at any place. It may be out of school, at university or even college. It can happen </a:t>
            </a:r>
            <a:r>
              <a:rPr lang="en-GB" sz="1200" b="0" i="0" u="none" strike="noStrike" kern="1200" dirty="0">
                <a:solidFill>
                  <a:schemeClr val="tx1"/>
                </a:solidFill>
                <a:effectLst/>
                <a:latin typeface="+mn-lt"/>
                <a:ea typeface="+mn-ea"/>
                <a:cs typeface="+mn-cs"/>
                <a:hlinkClick r:id="rId5"/>
              </a:rPr>
              <a:t>when you are out</a:t>
            </a:r>
            <a:r>
              <a:rPr lang="en-GB" sz="1200" b="0" i="0" kern="1200" dirty="0">
                <a:solidFill>
                  <a:schemeClr val="tx1"/>
                </a:solidFill>
                <a:effectLst/>
                <a:latin typeface="+mn-lt"/>
                <a:ea typeface="+mn-ea"/>
                <a:cs typeface="+mn-cs"/>
              </a:rPr>
              <a:t> with mates or on the </a:t>
            </a:r>
            <a:r>
              <a:rPr lang="en-GB" sz="1200" b="0" i="0" u="none" strike="noStrike" kern="1200" dirty="0">
                <a:solidFill>
                  <a:schemeClr val="tx1"/>
                </a:solidFill>
                <a:effectLst/>
                <a:latin typeface="+mn-lt"/>
                <a:ea typeface="+mn-ea"/>
                <a:cs typeface="+mn-cs"/>
                <a:hlinkClick r:id="rId6"/>
              </a:rPr>
              <a:t>way to or from</a:t>
            </a:r>
            <a:r>
              <a:rPr lang="en-GB" sz="1200" b="0" i="0" kern="1200" dirty="0">
                <a:solidFill>
                  <a:schemeClr val="tx1"/>
                </a:solidFill>
                <a:effectLst/>
                <a:latin typeface="+mn-lt"/>
                <a:ea typeface="+mn-ea"/>
                <a:cs typeface="+mn-cs"/>
              </a:rPr>
              <a:t> school.</a:t>
            </a:r>
          </a:p>
          <a:p>
            <a:pPr marL="228600" indent="-228600">
              <a:buAutoNum type="arabicPeriod"/>
            </a:pPr>
            <a:r>
              <a:rPr lang="en-GB" sz="1200" b="0" i="0" kern="1200" dirty="0">
                <a:solidFill>
                  <a:schemeClr val="tx1"/>
                </a:solidFill>
                <a:effectLst/>
                <a:latin typeface="+mn-lt"/>
                <a:ea typeface="+mn-ea"/>
                <a:cs typeface="+mn-cs"/>
              </a:rPr>
              <a:t>Fact: You may worry that reporting a bully might make the bullying escalate or they feel they are not believed. It is important to confide in someone you trust so that you can have some help in getting the necessary support to get this stopped. </a:t>
            </a:r>
          </a:p>
          <a:p>
            <a:pPr marL="228600" indent="-228600">
              <a:buAutoNum type="arabicPeriod"/>
            </a:pPr>
            <a:r>
              <a:rPr lang="en-GB" sz="1200" b="0" i="0" kern="1200" dirty="0">
                <a:solidFill>
                  <a:schemeClr val="tx1"/>
                </a:solidFill>
                <a:effectLst/>
                <a:latin typeface="+mn-lt"/>
                <a:ea typeface="+mn-ea"/>
                <a:cs typeface="+mn-cs"/>
              </a:rPr>
              <a:t>Fact: It is not always easy to </a:t>
            </a:r>
            <a:r>
              <a:rPr lang="en-GB" sz="1200" b="0" i="0" u="none" strike="noStrike" kern="1200" dirty="0">
                <a:solidFill>
                  <a:schemeClr val="tx1"/>
                </a:solidFill>
                <a:effectLst/>
                <a:latin typeface="+mn-lt"/>
                <a:ea typeface="+mn-ea"/>
                <a:cs typeface="+mn-cs"/>
                <a:hlinkClick r:id="rId7"/>
              </a:rPr>
              <a:t>spot the signs</a:t>
            </a:r>
            <a:r>
              <a:rPr lang="en-GB" sz="1200" b="0" i="0" kern="1200" dirty="0">
                <a:solidFill>
                  <a:schemeClr val="tx1"/>
                </a:solidFill>
                <a:effectLst/>
                <a:latin typeface="+mn-lt"/>
                <a:ea typeface="+mn-ea"/>
                <a:cs typeface="+mn-cs"/>
              </a:rPr>
              <a:t> of bullying as it is not always physical and obvious. Emotional, verbal and online bullying can often leave scars that people don’t see.</a:t>
            </a:r>
          </a:p>
          <a:p>
            <a:pPr marL="228600" indent="-228600">
              <a:buAutoNum type="arabicPeriod"/>
            </a:pPr>
            <a:r>
              <a:rPr lang="en-GB" sz="1200" b="0" i="0" kern="1200" dirty="0">
                <a:solidFill>
                  <a:schemeClr val="tx1"/>
                </a:solidFill>
                <a:effectLst/>
                <a:latin typeface="+mn-lt"/>
                <a:ea typeface="+mn-ea"/>
                <a:cs typeface="+mn-cs"/>
              </a:rPr>
              <a:t>Fact: Regardless of hitting delete, once something is posted online is gets its own unique URL which means that it can stay on cyberspace even if you hit delete.</a:t>
            </a:r>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6</a:t>
            </a:fld>
            <a:endParaRPr lang="en-GB"/>
          </a:p>
        </p:txBody>
      </p:sp>
    </p:spTree>
    <p:extLst>
      <p:ext uri="{BB962C8B-B14F-4D97-AF65-F5344CB8AC3E}">
        <p14:creationId xmlns:p14="http://schemas.microsoft.com/office/powerpoint/2010/main" val="172576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a:t>
            </a:r>
            <a:r>
              <a:rPr lang="en-GB" baseline="0" dirty="0"/>
              <a:t> the different forms of bullying:</a:t>
            </a:r>
          </a:p>
          <a:p>
            <a:endParaRPr lang="en-GB" baseline="0" dirty="0"/>
          </a:p>
          <a:p>
            <a:pPr marL="171450" indent="-171450">
              <a:buFont typeface="Arial" panose="020B0604020202020204" pitchFamily="34" charset="0"/>
              <a:buChar char="•"/>
            </a:pPr>
            <a:r>
              <a:rPr lang="en-GB" sz="1200" b="1" dirty="0">
                <a:solidFill>
                  <a:srgbClr val="00B050"/>
                </a:solidFill>
                <a:latin typeface="Arial" pitchFamily="34" charset="0"/>
                <a:cs typeface="Arial" pitchFamily="34" charset="0"/>
              </a:rPr>
              <a:t>Physical: </a:t>
            </a:r>
            <a:r>
              <a:rPr lang="en-GB" sz="1200" b="0" dirty="0">
                <a:solidFill>
                  <a:srgbClr val="00B050"/>
                </a:solidFill>
                <a:latin typeface="Arial" pitchFamily="34" charset="0"/>
                <a:cs typeface="Arial" pitchFamily="34" charset="0"/>
              </a:rPr>
              <a:t>When someone pushes you, hits you or harms you in any way physically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00B050"/>
                </a:solidFill>
                <a:latin typeface="Arial" pitchFamily="34" charset="0"/>
                <a:cs typeface="Arial" pitchFamily="34" charset="0"/>
              </a:rPr>
              <a:t>Name Calling: </a:t>
            </a:r>
            <a:r>
              <a:rPr lang="en-GB" sz="1200" b="0" dirty="0">
                <a:solidFill>
                  <a:srgbClr val="00B050"/>
                </a:solidFill>
                <a:latin typeface="Arial" pitchFamily="34" charset="0"/>
                <a:cs typeface="Arial" pitchFamily="34" charset="0"/>
              </a:rPr>
              <a:t>Also known as verbal bullying, using insults and offensive nicknames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00B050"/>
                </a:solidFill>
                <a:latin typeface="Arial" pitchFamily="34" charset="0"/>
                <a:cs typeface="Arial" pitchFamily="34" charset="0"/>
              </a:rPr>
              <a:t>Social bullying: </a:t>
            </a:r>
            <a:r>
              <a:rPr lang="en-GB" sz="1200" b="0" dirty="0">
                <a:solidFill>
                  <a:srgbClr val="00B050"/>
                </a:solidFill>
                <a:latin typeface="Arial" pitchFamily="34" charset="0"/>
                <a:cs typeface="Arial" pitchFamily="34" charset="0"/>
              </a:rPr>
              <a:t>Also known</a:t>
            </a:r>
            <a:r>
              <a:rPr lang="en-GB" sz="1200" b="0" baseline="0" dirty="0">
                <a:solidFill>
                  <a:srgbClr val="00B050"/>
                </a:solidFill>
                <a:latin typeface="Arial" pitchFamily="34" charset="0"/>
                <a:cs typeface="Arial" pitchFamily="34" charset="0"/>
              </a:rPr>
              <a:t> as Relational bullying or emotional bullying, this can include l</a:t>
            </a:r>
            <a:r>
              <a:rPr lang="en-GB" sz="1200" b="0" dirty="0">
                <a:solidFill>
                  <a:srgbClr val="00B050"/>
                </a:solidFill>
                <a:latin typeface="Arial" pitchFamily="34" charset="0"/>
                <a:cs typeface="Arial" pitchFamily="34" charset="0"/>
              </a:rPr>
              <a:t>eaving out, fake rumours, damaging a person’s reputation, excluding others, online and offline,</a:t>
            </a:r>
            <a:r>
              <a:rPr lang="en-GB" sz="1200" b="0" baseline="0" dirty="0">
                <a:solidFill>
                  <a:srgbClr val="00B050"/>
                </a:solidFill>
                <a:latin typeface="Arial" pitchFamily="34" charset="0"/>
                <a:cs typeface="Arial" pitchFamily="34" charset="0"/>
              </a:rPr>
              <a:t> turning friends against a person,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solidFill>
                  <a:srgbClr val="00B050"/>
                </a:solidFill>
                <a:latin typeface="Arial" pitchFamily="34" charset="0"/>
                <a:cs typeface="Arial" pitchFamily="34" charset="0"/>
              </a:rPr>
              <a:t>Cyberbullying: </a:t>
            </a:r>
            <a:r>
              <a:rPr lang="en-GB" sz="1200" b="0" dirty="0">
                <a:solidFill>
                  <a:srgbClr val="00B050"/>
                </a:solidFill>
                <a:latin typeface="Arial" pitchFamily="34" charset="0"/>
                <a:cs typeface="Arial" pitchFamily="34" charset="0"/>
              </a:rPr>
              <a:t>Being bullied online, via social networks, apps, messenger and phones,</a:t>
            </a:r>
            <a:r>
              <a:rPr lang="en-GB" sz="1200" b="0" baseline="0" dirty="0">
                <a:solidFill>
                  <a:srgbClr val="00B050"/>
                </a:solidFill>
                <a:latin typeface="Arial" pitchFamily="34" charset="0"/>
                <a:cs typeface="Arial" pitchFamily="34" charset="0"/>
              </a:rPr>
              <a:t> trolling,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baseline="0" dirty="0">
                <a:solidFill>
                  <a:srgbClr val="00B050"/>
                </a:solidFill>
                <a:latin typeface="Arial" pitchFamily="34" charset="0"/>
                <a:cs typeface="Arial" pitchFamily="34" charset="0"/>
              </a:rPr>
              <a:t>Sexualised bullying: </a:t>
            </a:r>
            <a:r>
              <a:rPr lang="en-GB" sz="1200" b="0" dirty="0">
                <a:solidFill>
                  <a:srgbClr val="FF0000"/>
                </a:solidFill>
                <a:latin typeface="Arial" pitchFamily="34" charset="0"/>
                <a:cs typeface="Arial" pitchFamily="34" charset="0"/>
              </a:rPr>
              <a:t>Unwanted sexual advances, pressurised to do sexual things, sexting, sexuality, spreading sexual rumours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solidFill>
                <a:srgbClr val="FF0000"/>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rgbClr val="00B050"/>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B050"/>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B050"/>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B050"/>
              </a:solidFill>
              <a:latin typeface="Arial" pitchFamily="34" charset="0"/>
              <a:cs typeface="Arial" pitchFamily="34" charset="0"/>
            </a:endParaRPr>
          </a:p>
          <a:p>
            <a:endParaRPr lang="en-GB" sz="1200" dirty="0">
              <a:solidFill>
                <a:srgbClr val="00B050"/>
              </a:solidFill>
              <a:latin typeface="Arial" pitchFamily="34" charset="0"/>
              <a:cs typeface="Arial" pitchFamily="34" charset="0"/>
            </a:endParaRPr>
          </a:p>
          <a:p>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7</a:t>
            </a:fld>
            <a:endParaRPr lang="en-GB"/>
          </a:p>
        </p:txBody>
      </p:sp>
    </p:spTree>
    <p:extLst>
      <p:ext uri="{BB962C8B-B14F-4D97-AF65-F5344CB8AC3E}">
        <p14:creationId xmlns:p14="http://schemas.microsoft.com/office/powerpoint/2010/main" val="157938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9F9E26"/>
                </a:solidFill>
                <a:latin typeface="Arial" panose="020B0604020202020204" pitchFamily="34" charset="0"/>
                <a:cs typeface="Arial" panose="020B0604020202020204" pitchFamily="34" charset="0"/>
              </a:rPr>
              <a:t>-Give the students or each table </a:t>
            </a:r>
            <a:r>
              <a:rPr lang="en-GB" b="1" dirty="0">
                <a:solidFill>
                  <a:srgbClr val="9F9E26"/>
                </a:solidFill>
                <a:latin typeface="Arial" panose="020B0604020202020204" pitchFamily="34" charset="0"/>
                <a:cs typeface="Arial" panose="020B0604020202020204" pitchFamily="34" charset="0"/>
              </a:rPr>
              <a:t>2 pieces of paper </a:t>
            </a:r>
            <a:r>
              <a:rPr lang="en-GB" b="0" dirty="0">
                <a:solidFill>
                  <a:srgbClr val="9F9E26"/>
                </a:solidFill>
                <a:latin typeface="Arial" panose="020B0604020202020204" pitchFamily="34" charset="0"/>
                <a:cs typeface="Arial" panose="020B0604020202020204" pitchFamily="34" charset="0"/>
              </a:rPr>
              <a:t>and ask them to put one on the table and screw up the other one as tightly as they can (passing between each one on the table to screw up if working as a table).</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9F9E26"/>
                </a:solidFill>
                <a:latin typeface="Arial" panose="020B0604020202020204" pitchFamily="34" charset="0"/>
                <a:cs typeface="Arial" panose="020B0604020202020204" pitchFamily="34" charset="0"/>
              </a:rPr>
              <a:t>-Once they have done this, ask them to unravel the screwed up piece of paper and try to straighten it out the best they can. </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9F9E26"/>
                </a:solidFill>
                <a:latin typeface="Arial" panose="020B0604020202020204" pitchFamily="34" charset="0"/>
                <a:cs typeface="Arial" panose="020B0604020202020204" pitchFamily="34" charset="0"/>
              </a:rPr>
              <a:t>-Then ask the students to hold up the two pieces of paper and compare the differences. </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9F9E26"/>
                </a:solidFill>
                <a:latin typeface="Arial" panose="020B0604020202020204" pitchFamily="34" charset="0"/>
                <a:cs typeface="Arial" panose="020B0604020202020204" pitchFamily="34" charset="0"/>
              </a:rPr>
              <a:t>-Ask them to tell you what the differences are. </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9F9E26"/>
                </a:solidFill>
                <a:latin typeface="Arial" panose="020B0604020202020204" pitchFamily="34" charset="0"/>
                <a:cs typeface="Arial" panose="020B0604020202020204" pitchFamily="34" charset="0"/>
              </a:rPr>
              <a:t>-Then you can reiterate to them that no matter how much you try to straighten things out, the scars of bullying remain. </a:t>
            </a:r>
          </a:p>
          <a:p>
            <a:endParaRPr lang="en-GB" dirty="0"/>
          </a:p>
        </p:txBody>
      </p:sp>
      <p:sp>
        <p:nvSpPr>
          <p:cNvPr id="4" name="Slide Number Placeholder 3"/>
          <p:cNvSpPr>
            <a:spLocks noGrp="1"/>
          </p:cNvSpPr>
          <p:nvPr>
            <p:ph type="sldNum" sz="quarter" idx="10"/>
          </p:nvPr>
        </p:nvSpPr>
        <p:spPr/>
        <p:txBody>
          <a:bodyPr/>
          <a:lstStyle/>
          <a:p>
            <a:fld id="{AF179395-FCB9-4E4B-968F-E3350CDB2BB6}" type="slidenum">
              <a:rPr lang="en-GB" smtClean="0"/>
              <a:t>8</a:t>
            </a:fld>
            <a:endParaRPr lang="en-GB"/>
          </a:p>
        </p:txBody>
      </p:sp>
    </p:spTree>
    <p:extLst>
      <p:ext uri="{BB962C8B-B14F-4D97-AF65-F5344CB8AC3E}">
        <p14:creationId xmlns:p14="http://schemas.microsoft.com/office/powerpoint/2010/main" val="3717982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-Read</a:t>
            </a:r>
            <a:r>
              <a:rPr lang="en-GB" sz="1200" b="0" i="0" kern="1200" baseline="0" dirty="0">
                <a:solidFill>
                  <a:schemeClr val="tx1"/>
                </a:solidFill>
                <a:effectLst/>
                <a:latin typeface="+mn-lt"/>
                <a:ea typeface="+mn-ea"/>
                <a:cs typeface="+mn-cs"/>
              </a:rPr>
              <a:t> students the comments below </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-Students discuss and complete</a:t>
            </a:r>
            <a:r>
              <a:rPr lang="en-GB" sz="1200" b="0" i="0" kern="1200" baseline="0" dirty="0">
                <a:solidFill>
                  <a:schemeClr val="tx1"/>
                </a:solidFill>
                <a:effectLst/>
                <a:latin typeface="+mn-lt"/>
                <a:ea typeface="+mn-ea"/>
                <a:cs typeface="+mn-cs"/>
              </a:rPr>
              <a:t> the table </a:t>
            </a:r>
            <a:r>
              <a:rPr lang="en-GB" sz="1200" b="0" i="0" kern="1200" dirty="0">
                <a:solidFill>
                  <a:schemeClr val="tx1"/>
                </a:solidFill>
                <a:effectLst/>
                <a:latin typeface="+mn-lt"/>
                <a:ea typeface="+mn-ea"/>
                <a:cs typeface="+mn-cs"/>
              </a:rPr>
              <a:t>under the headings. </a:t>
            </a:r>
          </a:p>
          <a:p>
            <a:r>
              <a:rPr lang="en-GB" sz="1200" b="0" i="0" kern="1200" dirty="0">
                <a:solidFill>
                  <a:schemeClr val="tx1"/>
                </a:solidFill>
                <a:effectLst/>
                <a:latin typeface="+mn-lt"/>
                <a:ea typeface="+mn-ea"/>
                <a:cs typeface="+mn-cs"/>
              </a:rPr>
              <a:t>-Pull responses together</a:t>
            </a:r>
            <a:r>
              <a:rPr lang="en-GB" sz="1200" b="0" i="0" kern="1200" baseline="0" dirty="0">
                <a:solidFill>
                  <a:schemeClr val="tx1"/>
                </a:solidFill>
                <a:effectLst/>
                <a:latin typeface="+mn-lt"/>
                <a:ea typeface="+mn-ea"/>
                <a:cs typeface="+mn-cs"/>
              </a:rPr>
              <a:t> for a group list. </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-Share / compare – summarised examples ON NEXT 2 SLIDE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‘’Someone who is </a:t>
            </a:r>
            <a:r>
              <a:rPr lang="en-GB" sz="1200" b="1" i="0" kern="1200" dirty="0">
                <a:solidFill>
                  <a:schemeClr val="tx2"/>
                </a:solidFill>
                <a:effectLst/>
                <a:latin typeface="+mn-lt"/>
                <a:ea typeface="+mn-ea"/>
                <a:cs typeface="+mn-cs"/>
              </a:rPr>
              <a:t>being bullied </a:t>
            </a:r>
            <a:r>
              <a:rPr lang="en-GB" sz="1200" b="0" i="0" kern="1200" dirty="0">
                <a:solidFill>
                  <a:schemeClr val="tx1"/>
                </a:solidFill>
                <a:effectLst/>
                <a:latin typeface="+mn-lt"/>
                <a:ea typeface="+mn-ea"/>
                <a:cs typeface="+mn-cs"/>
              </a:rPr>
              <a:t>in this way may feel lots of different emotions. Often a young person might act like they are ok on the outside but inside they may be feeling very low. They might not want to show how they are really feeling in case others think they are making a big deal out of nothing, or cannot take a joke and perhaps they are even worried it might get worse.  </a:t>
            </a:r>
          </a:p>
          <a:p>
            <a:r>
              <a:rPr lang="en-GB" sz="1200" b="0" i="0" kern="1200" dirty="0">
                <a:solidFill>
                  <a:schemeClr val="tx1"/>
                </a:solidFill>
                <a:effectLst/>
                <a:latin typeface="+mn-lt"/>
                <a:ea typeface="+mn-ea"/>
                <a:cs typeface="+mn-cs"/>
              </a:rPr>
              <a:t>They may also start to believe the verbal bullying and this will knock self-esteem. </a:t>
            </a:r>
          </a:p>
          <a:p>
            <a:r>
              <a:rPr lang="en-GB" sz="1200" b="0" i="0" kern="1200" dirty="0">
                <a:solidFill>
                  <a:schemeClr val="tx1"/>
                </a:solidFill>
                <a:effectLst/>
                <a:latin typeface="+mn-lt"/>
                <a:ea typeface="+mn-ea"/>
                <a:cs typeface="+mn-cs"/>
              </a:rPr>
              <a:t>To understand how a person feels on the inside, it is important to try and see how they might be feeling if they are being called these names day in and day out.’’</a:t>
            </a:r>
            <a:endParaRPr lang="en-GB" dirty="0"/>
          </a:p>
          <a:p>
            <a:r>
              <a:rPr lang="en-GB" sz="1200" b="0" i="0" kern="1200" baseline="0" dirty="0">
                <a:solidFill>
                  <a:schemeClr val="tx1"/>
                </a:solidFill>
                <a:effectLst/>
                <a:latin typeface="+mn-lt"/>
                <a:ea typeface="+mn-ea"/>
                <a:cs typeface="+mn-cs"/>
              </a:rPr>
              <a:t>Encourage them to give specific examples in the types of bullying column. Allow them to do this for 10 mins and then present it to the class.</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179395-FCB9-4E4B-968F-E3350CDB2BB6}" type="slidenum">
              <a:rPr lang="en-GB" smtClean="0"/>
              <a:t>9</a:t>
            </a:fld>
            <a:endParaRPr lang="en-GB"/>
          </a:p>
        </p:txBody>
      </p:sp>
    </p:spTree>
    <p:extLst>
      <p:ext uri="{BB962C8B-B14F-4D97-AF65-F5344CB8AC3E}">
        <p14:creationId xmlns:p14="http://schemas.microsoft.com/office/powerpoint/2010/main" val="304824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760B2E3B-7A65-43B0-9A0A-AEA1B84DEB92}" type="datetimeFigureOut">
              <a:rPr lang="en-GB" smtClean="0"/>
              <a:t>27/05/2021</a:t>
            </a:fld>
            <a:endParaRPr lang="en-GB"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a:t>© Copyright Family Lives 2014</a:t>
            </a:r>
          </a:p>
          <a:p>
            <a:endParaRPr lang="en-GB" dirty="0"/>
          </a:p>
        </p:txBody>
      </p:sp>
      <p:sp>
        <p:nvSpPr>
          <p:cNvPr id="6" name="Slide Number Placeholder 5"/>
          <p:cNvSpPr>
            <a:spLocks noGrp="1"/>
          </p:cNvSpPr>
          <p:nvPr>
            <p:ph type="sldNum" sz="quarter" idx="12"/>
          </p:nvPr>
        </p:nvSpPr>
        <p:spPr/>
        <p:txBody>
          <a:bodyPr/>
          <a:lstStyle/>
          <a:p>
            <a:fld id="{03DC19C5-7652-4D6A-9988-BE35DD5AAFCC}" type="slidenum">
              <a:rPr lang="en-GB" smtClean="0"/>
              <a:t>‹#›</a:t>
            </a:fld>
            <a:endParaRPr lang="en-GB"/>
          </a:p>
        </p:txBody>
      </p:sp>
      <p:sp>
        <p:nvSpPr>
          <p:cNvPr id="7" name="TextBox 6"/>
          <p:cNvSpPr txBox="1"/>
          <p:nvPr userDrawn="1"/>
        </p:nvSpPr>
        <p:spPr>
          <a:xfrm>
            <a:off x="323528" y="6135687"/>
            <a:ext cx="3960440" cy="461665"/>
          </a:xfrm>
          <a:prstGeom prst="rect">
            <a:avLst/>
          </a:prstGeom>
          <a:noFill/>
        </p:spPr>
        <p:txBody>
          <a:bodyPr wrap="square" rtlCol="0">
            <a:spAutoFit/>
          </a:bodyPr>
          <a:lstStyle/>
          <a:p>
            <a:r>
              <a:rPr lang="en-GB" sz="2400" b="1" dirty="0">
                <a:solidFill>
                  <a:srgbClr val="018DD0"/>
                </a:solidFill>
                <a:latin typeface="Arial" panose="020B0604020202020204" pitchFamily="34" charset="0"/>
                <a:cs typeface="Arial" panose="020B0604020202020204" pitchFamily="34" charset="0"/>
              </a:rPr>
              <a:t>www.bullying.co.uk</a:t>
            </a:r>
          </a:p>
        </p:txBody>
      </p:sp>
    </p:spTree>
    <p:extLst>
      <p:ext uri="{BB962C8B-B14F-4D97-AF65-F5344CB8AC3E}">
        <p14:creationId xmlns:p14="http://schemas.microsoft.com/office/powerpoint/2010/main" val="906409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60B2E3B-7A65-43B0-9A0A-AEA1B84DEB92}" type="datetimeFigureOut">
              <a:rPr lang="en-GB" smtClean="0"/>
              <a:t>27/05/2021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DC19C5-7652-4D6A-9988-BE35DD5AAFCC}" type="slidenum">
              <a:rPr lang="en-GB" smtClean="0"/>
              <a:t>‹#›</a:t>
            </a:fld>
            <a:endParaRPr lang="en-GB"/>
          </a:p>
        </p:txBody>
      </p:sp>
      <p:sp>
        <p:nvSpPr>
          <p:cNvPr id="7" name="TextBox 6"/>
          <p:cNvSpPr txBox="1"/>
          <p:nvPr userDrawn="1"/>
        </p:nvSpPr>
        <p:spPr>
          <a:xfrm>
            <a:off x="323528" y="6135687"/>
            <a:ext cx="3960440" cy="461665"/>
          </a:xfrm>
          <a:prstGeom prst="rect">
            <a:avLst/>
          </a:prstGeom>
          <a:noFill/>
        </p:spPr>
        <p:txBody>
          <a:bodyPr wrap="square" rtlCol="0">
            <a:spAutoFit/>
          </a:bodyPr>
          <a:lstStyle/>
          <a:p>
            <a:r>
              <a:rPr lang="en-GB" sz="2400" b="1" dirty="0">
                <a:solidFill>
                  <a:srgbClr val="018DD0"/>
                </a:solidFill>
                <a:latin typeface="Arial" panose="020B0604020202020204" pitchFamily="34" charset="0"/>
                <a:cs typeface="Arial" panose="020B0604020202020204" pitchFamily="34" charset="0"/>
              </a:rPr>
              <a:t>www.bullying.co.uk</a:t>
            </a:r>
          </a:p>
        </p:txBody>
      </p:sp>
    </p:spTree>
    <p:extLst>
      <p:ext uri="{BB962C8B-B14F-4D97-AF65-F5344CB8AC3E}">
        <p14:creationId xmlns:p14="http://schemas.microsoft.com/office/powerpoint/2010/main" val="3059089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60B2E3B-7A65-43B0-9A0A-AEA1B84DEB92}" type="datetimeFigureOut">
              <a:rPr lang="en-GB" smtClean="0"/>
              <a:t>27/05/2021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DC19C5-7652-4D6A-9988-BE35DD5AAFCC}" type="slidenum">
              <a:rPr lang="en-GB" smtClean="0"/>
              <a:t>‹#›</a:t>
            </a:fld>
            <a:endParaRPr lang="en-GB"/>
          </a:p>
        </p:txBody>
      </p:sp>
      <p:sp>
        <p:nvSpPr>
          <p:cNvPr id="7" name="TextBox 6"/>
          <p:cNvSpPr txBox="1"/>
          <p:nvPr userDrawn="1"/>
        </p:nvSpPr>
        <p:spPr>
          <a:xfrm>
            <a:off x="323528" y="6135687"/>
            <a:ext cx="3960440" cy="461665"/>
          </a:xfrm>
          <a:prstGeom prst="rect">
            <a:avLst/>
          </a:prstGeom>
          <a:noFill/>
        </p:spPr>
        <p:txBody>
          <a:bodyPr wrap="square" rtlCol="0">
            <a:spAutoFit/>
          </a:bodyPr>
          <a:lstStyle/>
          <a:p>
            <a:r>
              <a:rPr lang="en-GB" sz="2400" b="1" dirty="0">
                <a:solidFill>
                  <a:srgbClr val="018DD0"/>
                </a:solidFill>
                <a:latin typeface="Arial" panose="020B0604020202020204" pitchFamily="34" charset="0"/>
                <a:cs typeface="Arial" panose="020B0604020202020204" pitchFamily="34" charset="0"/>
              </a:rPr>
              <a:t>www.bullying.co.uk</a:t>
            </a:r>
          </a:p>
        </p:txBody>
      </p:sp>
    </p:spTree>
    <p:extLst>
      <p:ext uri="{BB962C8B-B14F-4D97-AF65-F5344CB8AC3E}">
        <p14:creationId xmlns:p14="http://schemas.microsoft.com/office/powerpoint/2010/main" val="3438017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60B2E3B-7A65-43B0-9A0A-AEA1B84DEB92}" type="datetimeFigureOut">
              <a:rPr lang="en-GB" smtClean="0"/>
              <a:t>27/05/2021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DC19C5-7652-4D6A-9988-BE35DD5AAFCC}" type="slidenum">
              <a:rPr lang="en-GB" smtClean="0"/>
              <a:t>‹#›</a:t>
            </a:fld>
            <a:endParaRPr lang="en-GB"/>
          </a:p>
        </p:txBody>
      </p:sp>
      <p:sp>
        <p:nvSpPr>
          <p:cNvPr id="7" name="TextBox 6"/>
          <p:cNvSpPr txBox="1"/>
          <p:nvPr userDrawn="1"/>
        </p:nvSpPr>
        <p:spPr>
          <a:xfrm>
            <a:off x="323528" y="6135687"/>
            <a:ext cx="3960440" cy="461665"/>
          </a:xfrm>
          <a:prstGeom prst="rect">
            <a:avLst/>
          </a:prstGeom>
          <a:noFill/>
        </p:spPr>
        <p:txBody>
          <a:bodyPr wrap="square" rtlCol="0">
            <a:spAutoFit/>
          </a:bodyPr>
          <a:lstStyle/>
          <a:p>
            <a:r>
              <a:rPr lang="en-GB" sz="2400" b="1" dirty="0">
                <a:solidFill>
                  <a:srgbClr val="018DD0"/>
                </a:solidFill>
                <a:latin typeface="Arial" panose="020B0604020202020204" pitchFamily="34" charset="0"/>
                <a:cs typeface="Arial" panose="020B0604020202020204" pitchFamily="34" charset="0"/>
              </a:rPr>
              <a:t>www.bullying.co.uk</a:t>
            </a:r>
          </a:p>
        </p:txBody>
      </p:sp>
    </p:spTree>
    <p:extLst>
      <p:ext uri="{BB962C8B-B14F-4D97-AF65-F5344CB8AC3E}">
        <p14:creationId xmlns:p14="http://schemas.microsoft.com/office/powerpoint/2010/main" val="2828338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0B2E3B-7A65-43B0-9A0A-AEA1B84DEB92}" type="datetimeFigureOut">
              <a:rPr lang="en-GB" smtClean="0"/>
              <a:t>27/05/2021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DC19C5-7652-4D6A-9988-BE35DD5AAFCC}" type="slidenum">
              <a:rPr lang="en-GB" smtClean="0"/>
              <a:t>‹#›</a:t>
            </a:fld>
            <a:endParaRPr lang="en-GB"/>
          </a:p>
        </p:txBody>
      </p:sp>
      <p:sp>
        <p:nvSpPr>
          <p:cNvPr id="7" name="TextBox 6"/>
          <p:cNvSpPr txBox="1"/>
          <p:nvPr userDrawn="1"/>
        </p:nvSpPr>
        <p:spPr>
          <a:xfrm>
            <a:off x="323528" y="6135687"/>
            <a:ext cx="3960440" cy="461665"/>
          </a:xfrm>
          <a:prstGeom prst="rect">
            <a:avLst/>
          </a:prstGeom>
          <a:noFill/>
        </p:spPr>
        <p:txBody>
          <a:bodyPr wrap="square" rtlCol="0">
            <a:spAutoFit/>
          </a:bodyPr>
          <a:lstStyle/>
          <a:p>
            <a:r>
              <a:rPr lang="en-GB" sz="2400" b="1" dirty="0">
                <a:solidFill>
                  <a:srgbClr val="018DD0"/>
                </a:solidFill>
                <a:latin typeface="Arial" panose="020B0604020202020204" pitchFamily="34" charset="0"/>
                <a:cs typeface="Arial" panose="020B0604020202020204" pitchFamily="34" charset="0"/>
              </a:rPr>
              <a:t>www.bullying.co.uk</a:t>
            </a:r>
          </a:p>
        </p:txBody>
      </p:sp>
    </p:spTree>
    <p:extLst>
      <p:ext uri="{BB962C8B-B14F-4D97-AF65-F5344CB8AC3E}">
        <p14:creationId xmlns:p14="http://schemas.microsoft.com/office/powerpoint/2010/main" val="71887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60B2E3B-7A65-43B0-9A0A-AEA1B84DEB92}" type="datetimeFigureOut">
              <a:rPr lang="en-GB" smtClean="0"/>
              <a:t>27/05/2021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DC19C5-7652-4D6A-9988-BE35DD5AAFCC}" type="slidenum">
              <a:rPr lang="en-GB" smtClean="0"/>
              <a:t>‹#›</a:t>
            </a:fld>
            <a:endParaRPr lang="en-GB"/>
          </a:p>
        </p:txBody>
      </p:sp>
      <p:sp>
        <p:nvSpPr>
          <p:cNvPr id="8" name="TextBox 7"/>
          <p:cNvSpPr txBox="1"/>
          <p:nvPr userDrawn="1"/>
        </p:nvSpPr>
        <p:spPr>
          <a:xfrm>
            <a:off x="323528" y="6135687"/>
            <a:ext cx="3960440" cy="461665"/>
          </a:xfrm>
          <a:prstGeom prst="rect">
            <a:avLst/>
          </a:prstGeom>
          <a:noFill/>
        </p:spPr>
        <p:txBody>
          <a:bodyPr wrap="square" rtlCol="0">
            <a:spAutoFit/>
          </a:bodyPr>
          <a:lstStyle/>
          <a:p>
            <a:r>
              <a:rPr lang="en-GB" sz="2400" b="1" dirty="0">
                <a:solidFill>
                  <a:srgbClr val="018DD0"/>
                </a:solidFill>
                <a:latin typeface="Arial" panose="020B0604020202020204" pitchFamily="34" charset="0"/>
                <a:cs typeface="Arial" panose="020B0604020202020204" pitchFamily="34" charset="0"/>
              </a:rPr>
              <a:t>www.bullying.co.uk</a:t>
            </a:r>
          </a:p>
        </p:txBody>
      </p:sp>
    </p:spTree>
    <p:extLst>
      <p:ext uri="{BB962C8B-B14F-4D97-AF65-F5344CB8AC3E}">
        <p14:creationId xmlns:p14="http://schemas.microsoft.com/office/powerpoint/2010/main" val="4194897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60B2E3B-7A65-43B0-9A0A-AEA1B84DEB92}" type="datetimeFigureOut">
              <a:rPr lang="en-GB" smtClean="0"/>
              <a:t>27/05/2021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3DC19C5-7652-4D6A-9988-BE35DD5AAFCC}" type="slidenum">
              <a:rPr lang="en-GB" smtClean="0"/>
              <a:t>‹#›</a:t>
            </a:fld>
            <a:endParaRPr lang="en-GB"/>
          </a:p>
        </p:txBody>
      </p:sp>
      <p:sp>
        <p:nvSpPr>
          <p:cNvPr id="10" name="TextBox 9"/>
          <p:cNvSpPr txBox="1"/>
          <p:nvPr userDrawn="1"/>
        </p:nvSpPr>
        <p:spPr>
          <a:xfrm>
            <a:off x="323528" y="6135687"/>
            <a:ext cx="3960440" cy="461665"/>
          </a:xfrm>
          <a:prstGeom prst="rect">
            <a:avLst/>
          </a:prstGeom>
          <a:noFill/>
        </p:spPr>
        <p:txBody>
          <a:bodyPr wrap="square" rtlCol="0">
            <a:spAutoFit/>
          </a:bodyPr>
          <a:lstStyle/>
          <a:p>
            <a:r>
              <a:rPr lang="en-GB" sz="2400" b="1" dirty="0">
                <a:solidFill>
                  <a:srgbClr val="018DD0"/>
                </a:solidFill>
                <a:latin typeface="Arial" panose="020B0604020202020204" pitchFamily="34" charset="0"/>
                <a:cs typeface="Arial" panose="020B0604020202020204" pitchFamily="34" charset="0"/>
              </a:rPr>
              <a:t>www.bullying.co.uk</a:t>
            </a:r>
          </a:p>
        </p:txBody>
      </p:sp>
    </p:spTree>
    <p:extLst>
      <p:ext uri="{BB962C8B-B14F-4D97-AF65-F5344CB8AC3E}">
        <p14:creationId xmlns:p14="http://schemas.microsoft.com/office/powerpoint/2010/main" val="3088420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60B2E3B-7A65-43B0-9A0A-AEA1B84DEB92}" type="datetimeFigureOut">
              <a:rPr lang="en-GB" smtClean="0"/>
              <a:t>27/05/2021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3DC19C5-7652-4D6A-9988-BE35DD5AAFCC}" type="slidenum">
              <a:rPr lang="en-GB" smtClean="0"/>
              <a:t>‹#›</a:t>
            </a:fld>
            <a:endParaRPr lang="en-GB"/>
          </a:p>
        </p:txBody>
      </p:sp>
      <p:sp>
        <p:nvSpPr>
          <p:cNvPr id="6" name="TextBox 5"/>
          <p:cNvSpPr txBox="1"/>
          <p:nvPr userDrawn="1"/>
        </p:nvSpPr>
        <p:spPr>
          <a:xfrm>
            <a:off x="323528" y="6135687"/>
            <a:ext cx="3960440" cy="461665"/>
          </a:xfrm>
          <a:prstGeom prst="rect">
            <a:avLst/>
          </a:prstGeom>
          <a:noFill/>
        </p:spPr>
        <p:txBody>
          <a:bodyPr wrap="square" rtlCol="0">
            <a:spAutoFit/>
          </a:bodyPr>
          <a:lstStyle/>
          <a:p>
            <a:r>
              <a:rPr lang="en-GB" sz="2400" b="1" dirty="0">
                <a:solidFill>
                  <a:srgbClr val="018DD0"/>
                </a:solidFill>
                <a:latin typeface="Arial" panose="020B0604020202020204" pitchFamily="34" charset="0"/>
                <a:cs typeface="Arial" panose="020B0604020202020204" pitchFamily="34" charset="0"/>
              </a:rPr>
              <a:t>www.bullying.co.uk</a:t>
            </a:r>
          </a:p>
        </p:txBody>
      </p:sp>
    </p:spTree>
    <p:extLst>
      <p:ext uri="{BB962C8B-B14F-4D97-AF65-F5344CB8AC3E}">
        <p14:creationId xmlns:p14="http://schemas.microsoft.com/office/powerpoint/2010/main" val="3726775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B2E3B-7A65-43B0-9A0A-AEA1B84DEB92}" type="datetimeFigureOut">
              <a:rPr lang="en-GB" smtClean="0"/>
              <a:t>27/05/2021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3DC19C5-7652-4D6A-9988-BE35DD5AAFCC}" type="slidenum">
              <a:rPr lang="en-GB" smtClean="0"/>
              <a:t>‹#›</a:t>
            </a:fld>
            <a:endParaRPr lang="en-GB"/>
          </a:p>
        </p:txBody>
      </p:sp>
      <p:sp>
        <p:nvSpPr>
          <p:cNvPr id="5" name="TextBox 4"/>
          <p:cNvSpPr txBox="1"/>
          <p:nvPr userDrawn="1"/>
        </p:nvSpPr>
        <p:spPr>
          <a:xfrm>
            <a:off x="323528" y="6135687"/>
            <a:ext cx="3960440" cy="461665"/>
          </a:xfrm>
          <a:prstGeom prst="rect">
            <a:avLst/>
          </a:prstGeom>
          <a:noFill/>
        </p:spPr>
        <p:txBody>
          <a:bodyPr wrap="square" rtlCol="0">
            <a:spAutoFit/>
          </a:bodyPr>
          <a:lstStyle/>
          <a:p>
            <a:r>
              <a:rPr lang="en-GB" sz="2400" b="1" dirty="0">
                <a:solidFill>
                  <a:srgbClr val="018DD0"/>
                </a:solidFill>
                <a:latin typeface="Arial" panose="020B0604020202020204" pitchFamily="34" charset="0"/>
                <a:cs typeface="Arial" panose="020B0604020202020204" pitchFamily="34" charset="0"/>
              </a:rPr>
              <a:t>www.bullying.co.uk</a:t>
            </a:r>
          </a:p>
        </p:txBody>
      </p:sp>
    </p:spTree>
    <p:extLst>
      <p:ext uri="{BB962C8B-B14F-4D97-AF65-F5344CB8AC3E}">
        <p14:creationId xmlns:p14="http://schemas.microsoft.com/office/powerpoint/2010/main" val="370096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0B2E3B-7A65-43B0-9A0A-AEA1B84DEB92}" type="datetimeFigureOut">
              <a:rPr lang="en-GB" smtClean="0"/>
              <a:t>27/05/2021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DC19C5-7652-4D6A-9988-BE35DD5AAFCC}" type="slidenum">
              <a:rPr lang="en-GB" smtClean="0"/>
              <a:t>‹#›</a:t>
            </a:fld>
            <a:endParaRPr lang="en-GB"/>
          </a:p>
        </p:txBody>
      </p:sp>
      <p:sp>
        <p:nvSpPr>
          <p:cNvPr id="8" name="TextBox 7"/>
          <p:cNvSpPr txBox="1"/>
          <p:nvPr userDrawn="1"/>
        </p:nvSpPr>
        <p:spPr>
          <a:xfrm>
            <a:off x="323528" y="6135687"/>
            <a:ext cx="3960440" cy="461665"/>
          </a:xfrm>
          <a:prstGeom prst="rect">
            <a:avLst/>
          </a:prstGeom>
          <a:noFill/>
        </p:spPr>
        <p:txBody>
          <a:bodyPr wrap="square" rtlCol="0">
            <a:spAutoFit/>
          </a:bodyPr>
          <a:lstStyle/>
          <a:p>
            <a:r>
              <a:rPr lang="en-GB" sz="2400" b="1" dirty="0">
                <a:solidFill>
                  <a:srgbClr val="018DD0"/>
                </a:solidFill>
                <a:latin typeface="Arial" panose="020B0604020202020204" pitchFamily="34" charset="0"/>
                <a:cs typeface="Arial" panose="020B0604020202020204" pitchFamily="34" charset="0"/>
              </a:rPr>
              <a:t>www.bullying.co.uk</a:t>
            </a:r>
          </a:p>
        </p:txBody>
      </p:sp>
    </p:spTree>
    <p:extLst>
      <p:ext uri="{BB962C8B-B14F-4D97-AF65-F5344CB8AC3E}">
        <p14:creationId xmlns:p14="http://schemas.microsoft.com/office/powerpoint/2010/main" val="320491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0B2E3B-7A65-43B0-9A0A-AEA1B84DEB92}" type="datetimeFigureOut">
              <a:rPr lang="en-GB" smtClean="0"/>
              <a:t>27/05/2021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DC19C5-7652-4D6A-9988-BE35DD5AAFCC}" type="slidenum">
              <a:rPr lang="en-GB" smtClean="0"/>
              <a:t>‹#›</a:t>
            </a:fld>
            <a:endParaRPr lang="en-GB"/>
          </a:p>
        </p:txBody>
      </p:sp>
      <p:sp>
        <p:nvSpPr>
          <p:cNvPr id="8" name="TextBox 7"/>
          <p:cNvSpPr txBox="1"/>
          <p:nvPr userDrawn="1"/>
        </p:nvSpPr>
        <p:spPr>
          <a:xfrm>
            <a:off x="323528" y="6135687"/>
            <a:ext cx="3960440" cy="461665"/>
          </a:xfrm>
          <a:prstGeom prst="rect">
            <a:avLst/>
          </a:prstGeom>
          <a:noFill/>
        </p:spPr>
        <p:txBody>
          <a:bodyPr wrap="square" rtlCol="0">
            <a:spAutoFit/>
          </a:bodyPr>
          <a:lstStyle/>
          <a:p>
            <a:r>
              <a:rPr lang="en-GB" sz="2400" b="1" dirty="0">
                <a:solidFill>
                  <a:srgbClr val="018DD0"/>
                </a:solidFill>
                <a:latin typeface="Arial" panose="020B0604020202020204" pitchFamily="34" charset="0"/>
                <a:cs typeface="Arial" panose="020B0604020202020204" pitchFamily="34" charset="0"/>
              </a:rPr>
              <a:t>www.bullying.co.uk</a:t>
            </a:r>
          </a:p>
        </p:txBody>
      </p:sp>
    </p:spTree>
    <p:extLst>
      <p:ext uri="{BB962C8B-B14F-4D97-AF65-F5344CB8AC3E}">
        <p14:creationId xmlns:p14="http://schemas.microsoft.com/office/powerpoint/2010/main" val="1312049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B2E3B-7A65-43B0-9A0A-AEA1B84DEB92}" type="datetimeFigureOut">
              <a:rPr lang="en-GB" smtClean="0"/>
              <a:t>27/05/2021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GB" dirty="0"/>
              <a:t>© Copyright Family Lives 2014</a:t>
            </a:r>
          </a:p>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DC19C5-7652-4D6A-9988-BE35DD5AAFCC}" type="slidenum">
              <a:rPr lang="en-GB" smtClean="0"/>
              <a:t>‹#›</a:t>
            </a:fld>
            <a:endParaRPr lang="en-GB"/>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229971" y="5934579"/>
            <a:ext cx="2550492" cy="603827"/>
          </a:xfrm>
          <a:prstGeom prst="rect">
            <a:avLst/>
          </a:prstGeom>
        </p:spPr>
      </p:pic>
    </p:spTree>
    <p:extLst>
      <p:ext uri="{BB962C8B-B14F-4D97-AF65-F5344CB8AC3E}">
        <p14:creationId xmlns:p14="http://schemas.microsoft.com/office/powerpoint/2010/main" val="249742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eyn022bDplw&amp;feature=youtu.b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app.pelorous.com/media_manager/public/209/Images/BullyingCompetition/Interactive%20film%20downloadable%20pack.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ideo" Target="https://www.youtube.com/embed/wrTJIp14O-w?ecver=2"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time_continue=4&amp;v=oAmVkVEmOP4&amp;feature=emb_title"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redirect?redir_token=RAanoUZzgtm6uz8CTPkvgEi6nQd8MTU4Mjg0MTg3MkAxNTgyNzU1NDcy&amp;event=video_description&amp;v=t46XvD8CkOY&amp;q=https://www.stopspeaksupport.com/"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hyperlink" Target="https://www.youtube.com/watch?v=RGcLa-vyxVQ"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ideo" Target="https://www.youtube.com/embed/X4PmHy6bViw" TargetMode="External"/><Relationship Id="rId5" Type="http://schemas.openxmlformats.org/officeDocument/2006/relationships/image" Target="../media/image41.jpe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youtube.com/watch?v=Rj4Yu9Utdw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745"/>
          <a:stretch/>
        </p:blipFill>
        <p:spPr>
          <a:xfrm>
            <a:off x="0" y="-21499"/>
            <a:ext cx="9144000" cy="6887347"/>
          </a:xfrm>
          <a:prstGeom prst="rect">
            <a:avLst/>
          </a:prstGeom>
        </p:spPr>
      </p:pic>
      <p:sp>
        <p:nvSpPr>
          <p:cNvPr id="8" name="TextBox 7"/>
          <p:cNvSpPr txBox="1"/>
          <p:nvPr/>
        </p:nvSpPr>
        <p:spPr>
          <a:xfrm>
            <a:off x="283856" y="5977840"/>
            <a:ext cx="8856984" cy="707886"/>
          </a:xfrm>
          <a:prstGeom prst="rect">
            <a:avLst/>
          </a:prstGeom>
          <a:noFill/>
        </p:spPr>
        <p:txBody>
          <a:bodyPr wrap="square" rtlCol="0">
            <a:spAutoFit/>
          </a:bodyPr>
          <a:lstStyle/>
          <a:p>
            <a:r>
              <a:rPr lang="en-GB" sz="4000" b="1" dirty="0">
                <a:solidFill>
                  <a:schemeClr val="bg1"/>
                </a:solidFill>
                <a:latin typeface="Arial" panose="020B0604020202020204" pitchFamily="34" charset="0"/>
                <a:cs typeface="Arial" panose="020B0604020202020204" pitchFamily="34" charset="0"/>
              </a:rPr>
              <a:t>www.bullying.co.uk</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6071516"/>
            <a:ext cx="2736304" cy="642562"/>
          </a:xfrm>
          <a:prstGeom prst="rect">
            <a:avLst/>
          </a:prstGeom>
        </p:spPr>
      </p:pic>
      <p:sp>
        <p:nvSpPr>
          <p:cNvPr id="6" name="TextBox 5"/>
          <p:cNvSpPr txBox="1"/>
          <p:nvPr/>
        </p:nvSpPr>
        <p:spPr>
          <a:xfrm>
            <a:off x="259488" y="4005064"/>
            <a:ext cx="8856984" cy="1754326"/>
          </a:xfrm>
          <a:prstGeom prst="rect">
            <a:avLst/>
          </a:prstGeom>
          <a:noFill/>
        </p:spPr>
        <p:txBody>
          <a:bodyPr wrap="square" rtlCol="0">
            <a:spAutoFit/>
          </a:bodyPr>
          <a:lstStyle/>
          <a:p>
            <a:r>
              <a:rPr lang="en-GB" sz="5400" b="1" dirty="0">
                <a:latin typeface="Arial" panose="020B0604020202020204" pitchFamily="34" charset="0"/>
                <a:cs typeface="Arial" panose="020B0604020202020204" pitchFamily="34" charset="0"/>
              </a:rPr>
              <a:t>Understanding </a:t>
            </a:r>
          </a:p>
          <a:p>
            <a:r>
              <a:rPr lang="en-GB" sz="5400" b="1" dirty="0">
                <a:latin typeface="Arial" panose="020B0604020202020204" pitchFamily="34" charset="0"/>
                <a:cs typeface="Arial" panose="020B0604020202020204" pitchFamily="34" charset="0"/>
              </a:rPr>
              <a:t>bullying</a:t>
            </a:r>
          </a:p>
        </p:txBody>
      </p:sp>
    </p:spTree>
    <p:extLst>
      <p:ext uri="{BB962C8B-B14F-4D97-AF65-F5344CB8AC3E}">
        <p14:creationId xmlns:p14="http://schemas.microsoft.com/office/powerpoint/2010/main" val="62623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8468" y="764704"/>
            <a:ext cx="3459476" cy="4739759"/>
          </a:xfrm>
          <a:prstGeom prst="rect">
            <a:avLst/>
          </a:prstGeom>
          <a:noFill/>
        </p:spPr>
        <p:txBody>
          <a:bodyPr wrap="square" rtlCol="0">
            <a:spAutoFit/>
          </a:bodyPr>
          <a:lstStyle/>
          <a:p>
            <a:r>
              <a:rPr lang="en-GB" sz="3200" b="1" dirty="0">
                <a:solidFill>
                  <a:srgbClr val="018DD0"/>
                </a:solidFill>
                <a:latin typeface="Arial" panose="020B0604020202020204" pitchFamily="34" charset="0"/>
                <a:cs typeface="Arial" panose="020B0604020202020204" pitchFamily="34" charset="0"/>
              </a:rPr>
              <a:t>Bullying can </a:t>
            </a:r>
          </a:p>
          <a:p>
            <a:r>
              <a:rPr lang="en-GB" sz="3200" b="1" dirty="0">
                <a:solidFill>
                  <a:srgbClr val="018DD0"/>
                </a:solidFill>
                <a:latin typeface="Arial" panose="020B0604020202020204" pitchFamily="34" charset="0"/>
                <a:cs typeface="Arial" panose="020B0604020202020204" pitchFamily="34" charset="0"/>
              </a:rPr>
              <a:t>make you feel:</a:t>
            </a:r>
          </a:p>
          <a:p>
            <a:endParaRPr lang="en-GB" dirty="0">
              <a:solidFill>
                <a:srgbClr val="9F9E26"/>
              </a:solidFill>
              <a:latin typeface="Arial" pitchFamily="34" charset="0"/>
              <a:cs typeface="Arial" pitchFamily="34" charset="0"/>
            </a:endParaRP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Depression</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Anxiety</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Isolation</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Withdrawn</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Suicidal</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Humiliated</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Low</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Upset</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Angry</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Frustrated</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Blame themselves</a:t>
            </a:r>
            <a:r>
              <a:rPr lang="en-GB"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Hate themselves </a:t>
            </a:r>
          </a:p>
        </p:txBody>
      </p:sp>
      <p:sp>
        <p:nvSpPr>
          <p:cNvPr id="5" name="TextBox 4"/>
          <p:cNvSpPr txBox="1"/>
          <p:nvPr/>
        </p:nvSpPr>
        <p:spPr>
          <a:xfrm>
            <a:off x="4644008" y="764704"/>
            <a:ext cx="4176464" cy="4985980"/>
          </a:xfrm>
          <a:prstGeom prst="rect">
            <a:avLst/>
          </a:prstGeom>
          <a:noFill/>
        </p:spPr>
        <p:txBody>
          <a:bodyPr wrap="square" rtlCol="0">
            <a:spAutoFit/>
          </a:bodyPr>
          <a:lstStyle/>
          <a:p>
            <a:r>
              <a:rPr lang="en-GB" sz="3200" b="1" dirty="0">
                <a:solidFill>
                  <a:srgbClr val="018DD0"/>
                </a:solidFill>
                <a:latin typeface="Arial" panose="020B0604020202020204" pitchFamily="34" charset="0"/>
                <a:cs typeface="Arial" panose="020B0604020202020204" pitchFamily="34" charset="0"/>
              </a:rPr>
              <a:t>The impact of bullying:</a:t>
            </a:r>
          </a:p>
          <a:p>
            <a:endParaRPr lang="en-GB" sz="2000" dirty="0">
              <a:solidFill>
                <a:srgbClr val="9F9E26"/>
              </a:solidFill>
              <a:latin typeface="Arial" pitchFamily="34" charset="0"/>
              <a:cs typeface="Arial" pitchFamily="34" charset="0"/>
            </a:endParaRP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Self-harm and depression </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Suicidal thoughts/attempts of suicide</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Withdraw socially and isolation</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Avoid going online/social media</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Feel anxious about going to school or work</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Feel angry and aggressive</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May feel a need to bully others</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Develop an eating disorder</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Turn to drinking or taking drugs</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No self-esteem, self-worth or confidence</a:t>
            </a:r>
          </a:p>
        </p:txBody>
      </p:sp>
    </p:spTree>
    <p:extLst>
      <p:ext uri="{BB962C8B-B14F-4D97-AF65-F5344CB8AC3E}">
        <p14:creationId xmlns:p14="http://schemas.microsoft.com/office/powerpoint/2010/main" val="1092061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fram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1683" y="1264074"/>
            <a:ext cx="4632805" cy="432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3528" y="476672"/>
            <a:ext cx="4008155" cy="5693866"/>
          </a:xfrm>
          <a:prstGeom prst="rect">
            <a:avLst/>
          </a:prstGeom>
          <a:noFill/>
        </p:spPr>
        <p:txBody>
          <a:bodyPr wrap="square" rtlCol="0">
            <a:spAutoFit/>
          </a:bodyPr>
          <a:lstStyle/>
          <a:p>
            <a:r>
              <a:rPr lang="en-GB" sz="2400" b="1" dirty="0">
                <a:solidFill>
                  <a:srgbClr val="018DD0"/>
                </a:solidFill>
                <a:latin typeface="Arial" panose="020B0604020202020204" pitchFamily="34" charset="0"/>
                <a:cs typeface="Arial" panose="020B0604020202020204" pitchFamily="34" charset="0"/>
              </a:rPr>
              <a:t>What about how bullying affects other areas of life?</a:t>
            </a:r>
          </a:p>
          <a:p>
            <a:endParaRPr lang="en-GB" sz="2000" dirty="0">
              <a:solidFill>
                <a:srgbClr val="9F9E26"/>
              </a:solidFill>
              <a:latin typeface="Arial" pitchFamily="34" charset="0"/>
              <a:cs typeface="Arial" pitchFamily="34" charset="0"/>
            </a:endParaRP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Family life</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School/college work</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Relationships</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Friendships</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Socially online and off </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Emotional well-being</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Future relationships</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Mental health </a:t>
            </a:r>
          </a:p>
          <a:p>
            <a:pPr marL="342900" indent="-342900">
              <a:buFont typeface="Arial" panose="020B0604020202020204" pitchFamily="34" charset="0"/>
              <a:buChar char="•"/>
            </a:pPr>
            <a:r>
              <a:rPr lang="en-GB" b="1" dirty="0">
                <a:solidFill>
                  <a:srgbClr val="7030A0"/>
                </a:solidFill>
                <a:latin typeface="Arial" panose="020B0604020202020204" pitchFamily="34" charset="0"/>
                <a:cs typeface="Arial" panose="020B0604020202020204" pitchFamily="34" charset="0"/>
              </a:rPr>
              <a:t>Future plans in life</a:t>
            </a:r>
          </a:p>
          <a:p>
            <a:endParaRPr lang="en-GB" sz="1400" dirty="0">
              <a:solidFill>
                <a:srgbClr val="018DD0"/>
              </a:solidFill>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Children who are bullied can still experience negative effects on their physical and mental health more than 40 years later, say researchers from King's College London. Those bullied frequently as children were at an increased risk of depression and anxiety, and more likely to report a lower quality of life at 50.</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5719"/>
          <a:stretch/>
        </p:blipFill>
        <p:spPr>
          <a:xfrm>
            <a:off x="5117504" y="2128170"/>
            <a:ext cx="3168352" cy="2880320"/>
          </a:xfrm>
          <a:prstGeom prst="rect">
            <a:avLst/>
          </a:prstGeom>
        </p:spPr>
      </p:pic>
    </p:spTree>
    <p:extLst>
      <p:ext uri="{BB962C8B-B14F-4D97-AF65-F5344CB8AC3E}">
        <p14:creationId xmlns:p14="http://schemas.microsoft.com/office/powerpoint/2010/main" val="1868573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9312" y="6309320"/>
            <a:ext cx="2209604" cy="246221"/>
          </a:xfrm>
          <a:prstGeom prst="rect">
            <a:avLst/>
          </a:prstGeom>
          <a:noFill/>
        </p:spPr>
        <p:txBody>
          <a:bodyPr wrap="square" rtlCol="0">
            <a:spAutoFit/>
          </a:bodyPr>
          <a:lstStyle/>
          <a:p>
            <a:r>
              <a:rPr lang="en-GB" sz="1000" b="1" i="1" dirty="0">
                <a:latin typeface="Arial" panose="020B0604020202020204" pitchFamily="34" charset="0"/>
                <a:cs typeface="Arial" panose="020B0604020202020204" pitchFamily="34" charset="0"/>
              </a:rPr>
              <a:t>Reference: Mirror newspaper</a:t>
            </a:r>
          </a:p>
        </p:txBody>
      </p:sp>
      <p:sp>
        <p:nvSpPr>
          <p:cNvPr id="8" name="TextBox 7"/>
          <p:cNvSpPr txBox="1"/>
          <p:nvPr/>
        </p:nvSpPr>
        <p:spPr>
          <a:xfrm>
            <a:off x="698180" y="4514938"/>
            <a:ext cx="8050569" cy="1384995"/>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He had been targeted for many, many years. It started with social isolation when he was around ten. He didn't get invited to parties and wasn't included in weekend activities. Then the online abuse started when he was 14. He was once known as "the most hated" pupil at his school and, despite switching schools , the bullying continued until he could no longer cope. One morning, Felix told his parents he was getting the bus to school but instead went to the railway tracks. He was killed instantly when he was struck by a train near his home. </a:t>
            </a:r>
          </a:p>
        </p:txBody>
      </p:sp>
      <p:sp>
        <p:nvSpPr>
          <p:cNvPr id="11" name="TextBox 10"/>
          <p:cNvSpPr txBox="1"/>
          <p:nvPr/>
        </p:nvSpPr>
        <p:spPr>
          <a:xfrm>
            <a:off x="3743400" y="1290862"/>
            <a:ext cx="5400600" cy="3108543"/>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Felix Alexander's years of abuse began in 2009 following a playground argument about violent video game. The 18-rated game had just been released but Felix, then aged ten, was branded a "p****" by classmates at school after he admitted his parents had banned him from playing it. </a:t>
            </a:r>
            <a:r>
              <a:rPr lang="en-GB" sz="1400" b="1" dirty="0">
                <a:latin typeface="Arial" panose="020B0604020202020204" pitchFamily="34" charset="0"/>
                <a:cs typeface="Arial" panose="020B0604020202020204" pitchFamily="34" charset="0"/>
              </a:rPr>
              <a:t>He was 10 years old.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His confidence and self-esteem had been eroded over a long period of time by the bullying behaviour he experienced in secondary education. It began with unkindness and social isolation and over the years, with the advent of social media, it became cruel and overwhelming. People who had never even met Felix were abusing him. He was however so badly damaged by the abuse, isolation and unkindness he had experienced, that he was unable to see just how many people truly cared for him.</a:t>
            </a:r>
          </a:p>
        </p:txBody>
      </p:sp>
      <p:pic>
        <p:nvPicPr>
          <p:cNvPr id="2" name="Picture 1"/>
          <p:cNvPicPr>
            <a:picLocks noChangeAspect="1"/>
          </p:cNvPicPr>
          <p:nvPr/>
        </p:nvPicPr>
        <p:blipFill>
          <a:blip r:embed="rId3"/>
          <a:stretch>
            <a:fillRect/>
          </a:stretch>
        </p:blipFill>
        <p:spPr>
          <a:xfrm>
            <a:off x="698180" y="1416492"/>
            <a:ext cx="2939286" cy="2876604"/>
          </a:xfrm>
          <a:prstGeom prst="rect">
            <a:avLst/>
          </a:prstGeom>
        </p:spPr>
      </p:pic>
      <p:pic>
        <p:nvPicPr>
          <p:cNvPr id="3" name="Picture 2"/>
          <p:cNvPicPr>
            <a:picLocks noChangeAspect="1"/>
          </p:cNvPicPr>
          <p:nvPr/>
        </p:nvPicPr>
        <p:blipFill>
          <a:blip r:embed="rId4"/>
          <a:stretch>
            <a:fillRect/>
          </a:stretch>
        </p:blipFill>
        <p:spPr>
          <a:xfrm>
            <a:off x="611560" y="289936"/>
            <a:ext cx="7906400" cy="997378"/>
          </a:xfrm>
          <a:prstGeom prst="rect">
            <a:avLst/>
          </a:prstGeom>
        </p:spPr>
      </p:pic>
    </p:spTree>
    <p:extLst>
      <p:ext uri="{BB962C8B-B14F-4D97-AF65-F5344CB8AC3E}">
        <p14:creationId xmlns:p14="http://schemas.microsoft.com/office/powerpoint/2010/main" val="3135520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2056"/>
            <a:ext cx="9144000" cy="5184576"/>
          </a:xfrm>
          <a:prstGeom prst="rect">
            <a:avLst/>
          </a:prstGeom>
        </p:spPr>
      </p:pic>
      <p:sp>
        <p:nvSpPr>
          <p:cNvPr id="7" name="TextBox 6"/>
          <p:cNvSpPr txBox="1"/>
          <p:nvPr/>
        </p:nvSpPr>
        <p:spPr>
          <a:xfrm>
            <a:off x="467544" y="233933"/>
            <a:ext cx="7960875" cy="707886"/>
          </a:xfrm>
          <a:prstGeom prst="rect">
            <a:avLst/>
          </a:prstGeom>
          <a:noFill/>
        </p:spPr>
        <p:txBody>
          <a:bodyPr wrap="square" rtlCol="0">
            <a:spAutoFit/>
          </a:bodyPr>
          <a:lstStyle/>
          <a:p>
            <a:r>
              <a:rPr lang="en-GB" sz="3200" b="1" dirty="0">
                <a:solidFill>
                  <a:srgbClr val="0070C0"/>
                </a:solidFill>
                <a:latin typeface="Arial" panose="020B0604020202020204" pitchFamily="34" charset="0"/>
                <a:cs typeface="Arial" panose="020B0604020202020204" pitchFamily="34" charset="0"/>
              </a:rPr>
              <a:t>Our national bullying survey reveals</a:t>
            </a:r>
            <a:endParaRPr lang="en-GB" dirty="0">
              <a:latin typeface="Arial" panose="020B0604020202020204" pitchFamily="34" charset="0"/>
              <a:cs typeface="Arial" panose="020B0604020202020204" pitchFamily="34" charset="0"/>
            </a:endParaRPr>
          </a:p>
          <a:p>
            <a:endParaRPr lang="en-GB" sz="800" dirty="0"/>
          </a:p>
        </p:txBody>
      </p:sp>
      <p:sp>
        <p:nvSpPr>
          <p:cNvPr id="2" name="TextBox 1"/>
          <p:cNvSpPr txBox="1"/>
          <p:nvPr/>
        </p:nvSpPr>
        <p:spPr>
          <a:xfrm rot="20628068">
            <a:off x="5986709" y="3721496"/>
            <a:ext cx="2294060" cy="1384995"/>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68% said that bullying has had a huge impact on their self esteem and 70% felt it has left them angry/aggressive.</a:t>
            </a:r>
          </a:p>
          <a:p>
            <a:pPr algn="ctr"/>
            <a:endParaRPr lang="en-GB" sz="1400" dirty="0">
              <a:latin typeface="Arial" panose="020B0604020202020204" pitchFamily="34" charset="0"/>
              <a:cs typeface="Arial" panose="020B0604020202020204" pitchFamily="34" charset="0"/>
            </a:endParaRPr>
          </a:p>
        </p:txBody>
      </p:sp>
      <p:sp>
        <p:nvSpPr>
          <p:cNvPr id="8" name="TextBox 7"/>
          <p:cNvSpPr txBox="1"/>
          <p:nvPr/>
        </p:nvSpPr>
        <p:spPr>
          <a:xfrm rot="20625650">
            <a:off x="1052573" y="3038399"/>
            <a:ext cx="2039000" cy="1384995"/>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40% young people have had suicidal thoughts 67% felt depressed as a result of being bullied, 39% have self-harmed.</a:t>
            </a:r>
            <a:endParaRPr lang="en-GB" b="1" dirty="0"/>
          </a:p>
        </p:txBody>
      </p:sp>
      <p:sp>
        <p:nvSpPr>
          <p:cNvPr id="11" name="TextBox 10"/>
          <p:cNvSpPr txBox="1"/>
          <p:nvPr/>
        </p:nvSpPr>
        <p:spPr>
          <a:xfrm rot="1095608">
            <a:off x="2799124" y="1399121"/>
            <a:ext cx="2039000" cy="1169551"/>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81% of young people experience name calling and 50% were bullied because of appearance</a:t>
            </a:r>
          </a:p>
        </p:txBody>
      </p:sp>
      <p:sp>
        <p:nvSpPr>
          <p:cNvPr id="12" name="TextBox 11"/>
          <p:cNvSpPr txBox="1"/>
          <p:nvPr/>
        </p:nvSpPr>
        <p:spPr>
          <a:xfrm rot="174742">
            <a:off x="3442793" y="4056247"/>
            <a:ext cx="2039000" cy="954107"/>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90% said that bullying happened at school and 68% were bullied online.</a:t>
            </a:r>
          </a:p>
        </p:txBody>
      </p:sp>
      <p:sp>
        <p:nvSpPr>
          <p:cNvPr id="13" name="TextBox 12"/>
          <p:cNvSpPr txBox="1"/>
          <p:nvPr/>
        </p:nvSpPr>
        <p:spPr>
          <a:xfrm rot="21155804">
            <a:off x="5263520" y="1549369"/>
            <a:ext cx="2294060" cy="1384995"/>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73% said workplace bullying was verbal including threats and 60% said they experienced social bullying at work.</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9048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4740" y="463298"/>
            <a:ext cx="5544616" cy="461665"/>
          </a:xfrm>
          <a:prstGeom prst="rect">
            <a:avLst/>
          </a:prstGeom>
          <a:noFill/>
        </p:spPr>
        <p:txBody>
          <a:bodyPr wrap="square" rtlCol="0">
            <a:spAutoFit/>
          </a:bodyPr>
          <a:lstStyle/>
          <a:p>
            <a:r>
              <a:rPr lang="en-GB" sz="2400" b="1" dirty="0">
                <a:solidFill>
                  <a:srgbClr val="9F9E26"/>
                </a:solidFill>
                <a:latin typeface="Arial" panose="020B0604020202020204" pitchFamily="34" charset="0"/>
                <a:cs typeface="Arial" panose="020B0604020202020204" pitchFamily="34" charset="0"/>
              </a:rPr>
              <a:t>Interactive bullying video</a:t>
            </a:r>
          </a:p>
        </p:txBody>
      </p:sp>
      <p:sp>
        <p:nvSpPr>
          <p:cNvPr id="6" name="TextBox 5"/>
          <p:cNvSpPr txBox="1"/>
          <p:nvPr/>
        </p:nvSpPr>
        <p:spPr>
          <a:xfrm>
            <a:off x="323528" y="6588060"/>
            <a:ext cx="8352928" cy="369332"/>
          </a:xfrm>
          <a:prstGeom prst="rect">
            <a:avLst/>
          </a:prstGeom>
          <a:noFill/>
        </p:spPr>
        <p:txBody>
          <a:bodyPr wrap="square" rtlCol="0">
            <a:spAutoFit/>
          </a:bodyPr>
          <a:lstStyle/>
          <a:p>
            <a:r>
              <a:rPr lang="en-GB" sz="900" dirty="0"/>
              <a:t>Family Lives is registered as a company limited by guarantee in England and Wales No. 3817762. Registered charity No.1077722. Copyright © Family Lives 2016</a:t>
            </a:r>
          </a:p>
          <a:p>
            <a:endParaRPr lang="en-GB" sz="900" dirty="0"/>
          </a:p>
        </p:txBody>
      </p:sp>
      <p:sp>
        <p:nvSpPr>
          <p:cNvPr id="7" name="TextBox 6"/>
          <p:cNvSpPr txBox="1"/>
          <p:nvPr/>
        </p:nvSpPr>
        <p:spPr>
          <a:xfrm>
            <a:off x="564740" y="4509120"/>
            <a:ext cx="8147067" cy="1323439"/>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Youtube video</a:t>
            </a:r>
            <a:endParaRPr lang="en-GB" sz="1600" dirty="0">
              <a:latin typeface="Arial" panose="020B0604020202020204" pitchFamily="34" charset="0"/>
              <a:cs typeface="Arial" panose="020B0604020202020204" pitchFamily="34" charset="0"/>
              <a:hlinkClick r:id="" action="ppaction://noaction"/>
            </a:endParaRPr>
          </a:p>
          <a:p>
            <a:r>
              <a:rPr lang="en-GB" sz="1600" dirty="0">
                <a:latin typeface="Arial" panose="020B0604020202020204" pitchFamily="34" charset="0"/>
                <a:cs typeface="Arial" panose="020B0604020202020204" pitchFamily="34" charset="0"/>
                <a:hlinkClick r:id="" action="ppaction://noaction"/>
              </a:rPr>
              <a:t>https</a:t>
            </a:r>
            <a:r>
              <a:rPr lang="en-GB" sz="1600" dirty="0">
                <a:latin typeface="Arial" panose="020B0604020202020204" pitchFamily="34" charset="0"/>
                <a:cs typeface="Arial" panose="020B0604020202020204" pitchFamily="34" charset="0"/>
                <a:hlinkClick r:id="rId3"/>
              </a:rPr>
              <a:t>://www.youtube.com/watch?v=eyn022bDplw&amp;feature=youtu.be</a:t>
            </a:r>
            <a:r>
              <a:rPr lang="en-GB" sz="1600" dirty="0">
                <a:latin typeface="Arial" panose="020B0604020202020204" pitchFamily="34" charset="0"/>
                <a:cs typeface="Arial" panose="020B0604020202020204" pitchFamily="34" charset="0"/>
              </a:rPr>
              <a:t> </a:t>
            </a:r>
          </a:p>
          <a:p>
            <a:r>
              <a:rPr lang="en-GB" sz="1600" dirty="0">
                <a:latin typeface="Arial" panose="020B0604020202020204" pitchFamily="34" charset="0"/>
                <a:cs typeface="Arial" panose="020B0604020202020204" pitchFamily="34" charset="0"/>
              </a:rPr>
              <a:t>Discussion pack: </a:t>
            </a:r>
            <a:r>
              <a:rPr lang="en-GB" sz="1600" dirty="0">
                <a:latin typeface="Arial" panose="020B0604020202020204" pitchFamily="34" charset="0"/>
                <a:cs typeface="Arial" panose="020B0604020202020204" pitchFamily="34" charset="0"/>
                <a:hlinkClick r:id="rId4"/>
              </a:rPr>
              <a:t>https://app.pelorous.com/media_manager/public/209/Images/BullyingCompetition/Interactive%20film%20downloadable%20pack.pdf</a:t>
            </a:r>
            <a:r>
              <a:rPr lang="en-GB" sz="1600" dirty="0">
                <a:latin typeface="Arial" panose="020B0604020202020204" pitchFamily="34" charset="0"/>
                <a:cs typeface="Arial" panose="020B0604020202020204" pitchFamily="34" charset="0"/>
              </a:rPr>
              <a:t> </a:t>
            </a:r>
          </a:p>
        </p:txBody>
      </p:sp>
      <p:pic>
        <p:nvPicPr>
          <p:cNvPr id="8" name="Picture 7"/>
          <p:cNvPicPr>
            <a:picLocks noChangeAspect="1"/>
          </p:cNvPicPr>
          <p:nvPr/>
        </p:nvPicPr>
        <p:blipFill>
          <a:blip r:embed="rId5"/>
          <a:stretch>
            <a:fillRect/>
          </a:stretch>
        </p:blipFill>
        <p:spPr>
          <a:xfrm>
            <a:off x="683568" y="1251875"/>
            <a:ext cx="6054985" cy="3053443"/>
          </a:xfrm>
          <a:prstGeom prst="rect">
            <a:avLst/>
          </a:prstGeom>
        </p:spPr>
      </p:pic>
    </p:spTree>
    <p:extLst>
      <p:ext uri="{BB962C8B-B14F-4D97-AF65-F5344CB8AC3E}">
        <p14:creationId xmlns:p14="http://schemas.microsoft.com/office/powerpoint/2010/main" val="594623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3" y="404603"/>
            <a:ext cx="4084508" cy="830997"/>
          </a:xfrm>
          <a:prstGeom prst="rect">
            <a:avLst/>
          </a:prstGeom>
          <a:noFill/>
        </p:spPr>
        <p:txBody>
          <a:bodyPr wrap="square" rtlCol="0">
            <a:spAutoFit/>
          </a:bodyPr>
          <a:lstStyle/>
          <a:p>
            <a:r>
              <a:rPr lang="en-GB" sz="2400" b="1" dirty="0">
                <a:solidFill>
                  <a:srgbClr val="9F9E26"/>
                </a:solidFill>
                <a:latin typeface="Arial" panose="020B0604020202020204" pitchFamily="34" charset="0"/>
                <a:cs typeface="Arial" panose="020B0604020202020204" pitchFamily="34" charset="0"/>
              </a:rPr>
              <a:t>How to get the bullying </a:t>
            </a:r>
          </a:p>
          <a:p>
            <a:r>
              <a:rPr lang="en-GB" sz="2400" b="1" dirty="0">
                <a:solidFill>
                  <a:srgbClr val="9F9E26"/>
                </a:solidFill>
                <a:latin typeface="Arial" panose="020B0604020202020204" pitchFamily="34" charset="0"/>
                <a:cs typeface="Arial" panose="020B0604020202020204" pitchFamily="34" charset="0"/>
              </a:rPr>
              <a:t>to stop</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971" y="5934579"/>
            <a:ext cx="2550492" cy="603827"/>
          </a:xfrm>
          <a:prstGeom prst="rect">
            <a:avLst/>
          </a:prstGeom>
        </p:spPr>
      </p:pic>
      <p:sp>
        <p:nvSpPr>
          <p:cNvPr id="7" name="TextBox 6"/>
          <p:cNvSpPr txBox="1"/>
          <p:nvPr/>
        </p:nvSpPr>
        <p:spPr>
          <a:xfrm>
            <a:off x="467543" y="6588060"/>
            <a:ext cx="8312919" cy="369332"/>
          </a:xfrm>
          <a:prstGeom prst="rect">
            <a:avLst/>
          </a:prstGeom>
          <a:noFill/>
        </p:spPr>
        <p:txBody>
          <a:bodyPr wrap="square" rtlCol="0">
            <a:spAutoFit/>
          </a:bodyPr>
          <a:lstStyle/>
          <a:p>
            <a:r>
              <a:rPr lang="en-GB" sz="900" dirty="0"/>
              <a:t>Family Lives is registered as a company limited by guarantee in England and Wales No. 3817762. Registered charity No.1077722. Copyright © Family Lives 2016</a:t>
            </a:r>
          </a:p>
          <a:p>
            <a:endParaRPr lang="en-GB" sz="900" dirty="0"/>
          </a:p>
        </p:txBody>
      </p:sp>
      <p:pic>
        <p:nvPicPr>
          <p:cNvPr id="9" name="Picture 5" descr="fram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382352"/>
            <a:ext cx="4447729"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3320" r="36363"/>
          <a:stretch/>
        </p:blipFill>
        <p:spPr>
          <a:xfrm>
            <a:off x="5220072" y="1412776"/>
            <a:ext cx="2949578" cy="3240360"/>
          </a:xfrm>
          <a:prstGeom prst="rect">
            <a:avLst/>
          </a:prstGeom>
        </p:spPr>
      </p:pic>
      <p:sp>
        <p:nvSpPr>
          <p:cNvPr id="4" name="TextBox 3"/>
          <p:cNvSpPr txBox="1"/>
          <p:nvPr/>
        </p:nvSpPr>
        <p:spPr>
          <a:xfrm>
            <a:off x="467543" y="1438679"/>
            <a:ext cx="3744417" cy="3970318"/>
          </a:xfrm>
          <a:prstGeom prst="rect">
            <a:avLst/>
          </a:prstGeom>
          <a:noFill/>
        </p:spPr>
        <p:txBody>
          <a:bodyPr wrap="square" rtlCol="0">
            <a:spAutoFit/>
          </a:bodyPr>
          <a:lstStyle/>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Tell a parent or a family member</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Report the bullying to a teacher or a trusted adult like a coach</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Be assertive with the bully and say their name calling is boring but not aggressively </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Ignore it and walk away with no reaction then report it </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Keep a diary</a:t>
            </a:r>
          </a:p>
        </p:txBody>
      </p:sp>
    </p:spTree>
    <p:extLst>
      <p:ext uri="{BB962C8B-B14F-4D97-AF65-F5344CB8AC3E}">
        <p14:creationId xmlns:p14="http://schemas.microsoft.com/office/powerpoint/2010/main" val="3783934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692696"/>
            <a:ext cx="6768752" cy="523220"/>
          </a:xfrm>
          <a:prstGeom prst="rect">
            <a:avLst/>
          </a:prstGeom>
          <a:noFill/>
        </p:spPr>
        <p:txBody>
          <a:bodyPr wrap="square" rtlCol="0">
            <a:spAutoFit/>
          </a:bodyPr>
          <a:lstStyle/>
          <a:p>
            <a:pPr algn="ctr"/>
            <a:r>
              <a:rPr lang="en-GB" sz="2800" dirty="0"/>
              <a:t>Why might someone bully others?  </a:t>
            </a:r>
          </a:p>
        </p:txBody>
      </p:sp>
      <p:pic>
        <p:nvPicPr>
          <p:cNvPr id="3" name="Picture 2"/>
          <p:cNvPicPr>
            <a:picLocks noChangeAspect="1"/>
          </p:cNvPicPr>
          <p:nvPr/>
        </p:nvPicPr>
        <p:blipFill>
          <a:blip r:embed="rId3"/>
          <a:stretch>
            <a:fillRect/>
          </a:stretch>
        </p:blipFill>
        <p:spPr>
          <a:xfrm>
            <a:off x="1331640" y="1340769"/>
            <a:ext cx="6768752" cy="2816894"/>
          </a:xfrm>
          <a:prstGeom prst="rect">
            <a:avLst/>
          </a:prstGeom>
        </p:spPr>
      </p:pic>
    </p:spTree>
    <p:extLst>
      <p:ext uri="{BB962C8B-B14F-4D97-AF65-F5344CB8AC3E}">
        <p14:creationId xmlns:p14="http://schemas.microsoft.com/office/powerpoint/2010/main" val="58039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588" y="476673"/>
            <a:ext cx="7416824" cy="5328591"/>
          </a:xfrm>
          <a:prstGeom prst="rect">
            <a:avLst/>
          </a:prstGeom>
        </p:spPr>
      </p:pic>
      <p:pic>
        <p:nvPicPr>
          <p:cNvPr id="4" name="wrTJIp14O-w"/>
          <p:cNvPicPr>
            <a:picLocks noRot="1" noChangeAspect="1"/>
          </p:cNvPicPr>
          <p:nvPr>
            <a:videoFile r:link="rId1"/>
          </p:nvPr>
        </p:nvPicPr>
        <p:blipFill>
          <a:blip r:embed="rId5"/>
          <a:stretch>
            <a:fillRect/>
          </a:stretch>
        </p:blipFill>
        <p:spPr>
          <a:xfrm>
            <a:off x="1077912" y="620688"/>
            <a:ext cx="6988176" cy="3930849"/>
          </a:xfrm>
          <a:prstGeom prst="rect">
            <a:avLst/>
          </a:prstGeom>
        </p:spPr>
      </p:pic>
    </p:spTree>
    <p:extLst>
      <p:ext uri="{BB962C8B-B14F-4D97-AF65-F5344CB8AC3E}">
        <p14:creationId xmlns:p14="http://schemas.microsoft.com/office/powerpoint/2010/main" val="4035324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84168" y="404664"/>
            <a:ext cx="2657475" cy="1647825"/>
          </a:xfrm>
          <a:prstGeom prst="rect">
            <a:avLst/>
          </a:prstGeom>
        </p:spPr>
      </p:pic>
      <p:pic>
        <p:nvPicPr>
          <p:cNvPr id="3" name="Picture 2"/>
          <p:cNvPicPr>
            <a:picLocks noChangeAspect="1"/>
          </p:cNvPicPr>
          <p:nvPr/>
        </p:nvPicPr>
        <p:blipFill>
          <a:blip r:embed="rId4"/>
          <a:stretch>
            <a:fillRect/>
          </a:stretch>
        </p:blipFill>
        <p:spPr>
          <a:xfrm>
            <a:off x="6084168" y="2067698"/>
            <a:ext cx="2448272" cy="1676400"/>
          </a:xfrm>
          <a:prstGeom prst="rect">
            <a:avLst/>
          </a:prstGeom>
        </p:spPr>
      </p:pic>
      <p:pic>
        <p:nvPicPr>
          <p:cNvPr id="4" name="Picture 3"/>
          <p:cNvPicPr>
            <a:picLocks noChangeAspect="1"/>
          </p:cNvPicPr>
          <p:nvPr/>
        </p:nvPicPr>
        <p:blipFill>
          <a:blip r:embed="rId5"/>
          <a:stretch>
            <a:fillRect/>
          </a:stretch>
        </p:blipFill>
        <p:spPr>
          <a:xfrm>
            <a:off x="222671" y="584573"/>
            <a:ext cx="5861497" cy="1495425"/>
          </a:xfrm>
          <a:prstGeom prst="rect">
            <a:avLst/>
          </a:prstGeom>
        </p:spPr>
      </p:pic>
      <p:sp>
        <p:nvSpPr>
          <p:cNvPr id="5" name="TextBox 4"/>
          <p:cNvSpPr txBox="1"/>
          <p:nvPr/>
        </p:nvSpPr>
        <p:spPr>
          <a:xfrm>
            <a:off x="467544" y="2052489"/>
            <a:ext cx="5400600" cy="3970318"/>
          </a:xfrm>
          <a:prstGeom prst="rect">
            <a:avLst/>
          </a:prstGeom>
          <a:noFill/>
        </p:spPr>
        <p:txBody>
          <a:bodyPr wrap="square" rtlCol="0">
            <a:spAutoFit/>
          </a:bodyPr>
          <a:lstStyle/>
          <a:p>
            <a:pPr marL="285750" indent="-285750">
              <a:buFontTx/>
              <a:buChar char="-"/>
            </a:pPr>
            <a:r>
              <a:rPr lang="en-GB" sz="3600" dirty="0"/>
              <a:t>Select bullying type</a:t>
            </a:r>
          </a:p>
          <a:p>
            <a:pPr marL="285750" indent="-285750">
              <a:buFontTx/>
              <a:buChar char="-"/>
            </a:pPr>
            <a:r>
              <a:rPr lang="en-GB" sz="3600" dirty="0"/>
              <a:t>Map out scenes </a:t>
            </a:r>
          </a:p>
          <a:p>
            <a:pPr marL="285750" indent="-285750">
              <a:buFontTx/>
              <a:buChar char="-"/>
            </a:pPr>
            <a:r>
              <a:rPr lang="en-GB" sz="3600" dirty="0"/>
              <a:t>Include Intro/ setting</a:t>
            </a:r>
          </a:p>
          <a:p>
            <a:pPr marL="285750" indent="-285750">
              <a:buFontTx/>
              <a:buChar char="-"/>
            </a:pPr>
            <a:r>
              <a:rPr lang="en-GB" sz="3600" dirty="0"/>
              <a:t>Select Characters</a:t>
            </a:r>
          </a:p>
          <a:p>
            <a:pPr marL="285750" indent="-285750">
              <a:buFontTx/>
              <a:buChar char="-"/>
            </a:pPr>
            <a:r>
              <a:rPr lang="en-GB" sz="3600" dirty="0"/>
              <a:t>Plot story </a:t>
            </a:r>
          </a:p>
          <a:p>
            <a:pPr marL="285750" indent="-285750">
              <a:buFontTx/>
              <a:buChar char="-"/>
            </a:pPr>
            <a:r>
              <a:rPr lang="en-GB" sz="3600" dirty="0"/>
              <a:t>Include Successful outcome </a:t>
            </a:r>
          </a:p>
        </p:txBody>
      </p:sp>
    </p:spTree>
    <p:extLst>
      <p:ext uri="{BB962C8B-B14F-4D97-AF65-F5344CB8AC3E}">
        <p14:creationId xmlns:p14="http://schemas.microsoft.com/office/powerpoint/2010/main" val="774274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93183" y="836712"/>
            <a:ext cx="7960875" cy="584775"/>
          </a:xfrm>
          <a:prstGeom prst="rect">
            <a:avLst/>
          </a:prstGeom>
          <a:noFill/>
        </p:spPr>
        <p:txBody>
          <a:bodyPr wrap="square" rtlCol="0">
            <a:spAutoFit/>
          </a:bodyPr>
          <a:lstStyle/>
          <a:p>
            <a:pPr algn="ctr"/>
            <a:r>
              <a:rPr lang="en-GB" sz="3200" b="1" dirty="0">
                <a:solidFill>
                  <a:srgbClr val="0070C0"/>
                </a:solidFill>
                <a:latin typeface="Arial" panose="020B0604020202020204" pitchFamily="34" charset="0"/>
                <a:cs typeface="Arial" panose="020B0604020202020204" pitchFamily="34" charset="0"/>
              </a:rPr>
              <a:t>Online bullying and harassment </a:t>
            </a:r>
            <a:endParaRPr lang="en-GB" sz="800" dirty="0"/>
          </a:p>
        </p:txBody>
      </p:sp>
      <p:sp>
        <p:nvSpPr>
          <p:cNvPr id="5" name="TextBox 4"/>
          <p:cNvSpPr txBox="1"/>
          <p:nvPr/>
        </p:nvSpPr>
        <p:spPr>
          <a:xfrm>
            <a:off x="490424" y="1905307"/>
            <a:ext cx="8386274" cy="2677656"/>
          </a:xfrm>
          <a:prstGeom prst="rect">
            <a:avLst/>
          </a:prstGeom>
          <a:noFill/>
        </p:spPr>
        <p:txBody>
          <a:bodyPr wrap="square" rtlCol="0">
            <a:spAutoFit/>
          </a:bodyPr>
          <a:lstStyle/>
          <a:p>
            <a:r>
              <a:rPr lang="en-GB" sz="2800" dirty="0">
                <a:solidFill>
                  <a:srgbClr val="00B050"/>
                </a:solidFill>
                <a:latin typeface="Arial" panose="020B0604020202020204" pitchFamily="34" charset="0"/>
                <a:cs typeface="Arial" panose="020B0604020202020204" pitchFamily="34" charset="0"/>
              </a:rPr>
              <a:t>Cyberbullying is </a:t>
            </a:r>
            <a:r>
              <a:rPr lang="en-GB" sz="2800" b="1" u="sng" dirty="0">
                <a:solidFill>
                  <a:srgbClr val="00B050"/>
                </a:solidFill>
                <a:latin typeface="Arial" panose="020B0604020202020204" pitchFamily="34" charset="0"/>
                <a:cs typeface="Arial" panose="020B0604020202020204" pitchFamily="34" charset="0"/>
              </a:rPr>
              <a:t>any form of bullying which takes place online</a:t>
            </a:r>
            <a:r>
              <a:rPr lang="en-GB" sz="2800" b="1" dirty="0">
                <a:solidFill>
                  <a:srgbClr val="00B050"/>
                </a:solidFill>
                <a:latin typeface="Arial" panose="020B0604020202020204" pitchFamily="34" charset="0"/>
                <a:cs typeface="Arial" panose="020B0604020202020204" pitchFamily="34" charset="0"/>
              </a:rPr>
              <a:t>. </a:t>
            </a:r>
            <a:r>
              <a:rPr lang="en-GB" sz="2800" dirty="0">
                <a:solidFill>
                  <a:srgbClr val="00B050"/>
                </a:solidFill>
                <a:latin typeface="Arial" panose="020B0604020202020204" pitchFamily="34" charset="0"/>
                <a:cs typeface="Arial" panose="020B0604020202020204" pitchFamily="34" charset="0"/>
              </a:rPr>
              <a:t>This can be done over smartphones, tablets, online gaming, chat forums, social and other media. Online harassment is the act of sending offensive, rude,</a:t>
            </a:r>
          </a:p>
          <a:p>
            <a:r>
              <a:rPr lang="en-GB" sz="2800" dirty="0">
                <a:solidFill>
                  <a:srgbClr val="00B050"/>
                </a:solidFill>
                <a:latin typeface="Arial" panose="020B0604020202020204" pitchFamily="34" charset="0"/>
                <a:cs typeface="Arial" panose="020B0604020202020204" pitchFamily="34" charset="0"/>
              </a:rPr>
              <a:t>and insulting messages and being abusive.</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3621" y="5392565"/>
            <a:ext cx="1262116" cy="1026093"/>
          </a:xfrm>
          <a:prstGeom prst="rect">
            <a:avLst/>
          </a:prstGeom>
        </p:spPr>
      </p:pic>
    </p:spTree>
    <p:extLst>
      <p:ext uri="{BB962C8B-B14F-4D97-AF65-F5344CB8AC3E}">
        <p14:creationId xmlns:p14="http://schemas.microsoft.com/office/powerpoint/2010/main" val="296071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944" y="-2128"/>
            <a:ext cx="8229600" cy="1143000"/>
          </a:xfrm>
        </p:spPr>
        <p:txBody>
          <a:bodyPr/>
          <a:lstStyle/>
          <a:p>
            <a:r>
              <a:rPr lang="en-GB" dirty="0"/>
              <a:t>We Will</a:t>
            </a:r>
          </a:p>
        </p:txBody>
      </p:sp>
      <p:sp>
        <p:nvSpPr>
          <p:cNvPr id="3" name="Content Placeholder 2"/>
          <p:cNvSpPr>
            <a:spLocks noGrp="1"/>
          </p:cNvSpPr>
          <p:nvPr>
            <p:ph idx="1"/>
          </p:nvPr>
        </p:nvSpPr>
        <p:spPr>
          <a:xfrm>
            <a:off x="456585" y="894828"/>
            <a:ext cx="8229600" cy="4525963"/>
          </a:xfrm>
        </p:spPr>
        <p:txBody>
          <a:bodyPr>
            <a:normAutofit/>
          </a:bodyPr>
          <a:lstStyle/>
          <a:p>
            <a:pPr>
              <a:buFont typeface="Wingdings" panose="05000000000000000000" pitchFamily="2" charset="2"/>
              <a:buChar char="ü"/>
            </a:pPr>
            <a:r>
              <a:rPr lang="en-US" dirty="0">
                <a:solidFill>
                  <a:srgbClr val="7030A0"/>
                </a:solidFill>
                <a:latin typeface="Open Sans" panose="020B0606030504020204" pitchFamily="34" charset="0"/>
              </a:rPr>
              <a:t>Know the definition of Bullying and Online Bullying</a:t>
            </a:r>
          </a:p>
          <a:p>
            <a:pPr>
              <a:buFont typeface="Wingdings" panose="05000000000000000000" pitchFamily="2" charset="2"/>
              <a:buChar char="ü"/>
            </a:pPr>
            <a:r>
              <a:rPr lang="en-US" dirty="0">
                <a:solidFill>
                  <a:srgbClr val="7030A0"/>
                </a:solidFill>
                <a:latin typeface="Open Sans" panose="020B0606030504020204" pitchFamily="34" charset="0"/>
              </a:rPr>
              <a:t>Be clear on the types of bullying </a:t>
            </a:r>
          </a:p>
          <a:p>
            <a:pPr>
              <a:buFont typeface="Wingdings" panose="05000000000000000000" pitchFamily="2" charset="2"/>
              <a:buChar char="ü"/>
            </a:pPr>
            <a:r>
              <a:rPr lang="en-US" dirty="0">
                <a:solidFill>
                  <a:srgbClr val="7030A0"/>
                </a:solidFill>
                <a:latin typeface="Open Sans" panose="020B0606030504020204" pitchFamily="34" charset="0"/>
              </a:rPr>
              <a:t>Understand signs, symptoms, behaviors and impact of bullying </a:t>
            </a:r>
          </a:p>
          <a:p>
            <a:pPr>
              <a:buFont typeface="Wingdings" panose="05000000000000000000" pitchFamily="2" charset="2"/>
              <a:buChar char="ü"/>
            </a:pPr>
            <a:r>
              <a:rPr lang="en-US" dirty="0">
                <a:solidFill>
                  <a:srgbClr val="7030A0"/>
                </a:solidFill>
                <a:latin typeface="Open Sans" panose="020B0606030504020204" pitchFamily="34" charset="0"/>
              </a:rPr>
              <a:t>Consider the choices we have to act and support those involved</a:t>
            </a:r>
          </a:p>
          <a:p>
            <a:pPr>
              <a:buFont typeface="Wingdings" panose="05000000000000000000" pitchFamily="2" charset="2"/>
              <a:buChar char="ü"/>
            </a:pPr>
            <a:r>
              <a:rPr lang="en-US" dirty="0">
                <a:solidFill>
                  <a:srgbClr val="7030A0"/>
                </a:solidFill>
                <a:latin typeface="Open Sans" panose="020B0606030504020204" pitchFamily="34" charset="0"/>
              </a:rPr>
              <a:t>Know what to do and who to tell</a:t>
            </a:r>
            <a:endParaRPr lang="en-GB" dirty="0"/>
          </a:p>
          <a:p>
            <a:pPr>
              <a:buFont typeface="Wingdings" panose="05000000000000000000" pitchFamily="2" charset="2"/>
              <a:buChar char="ü"/>
            </a:pPr>
            <a:r>
              <a:rPr lang="en-GB" dirty="0">
                <a:solidFill>
                  <a:srgbClr val="7030A0"/>
                </a:solidFill>
                <a:latin typeface="Open Sans" panose="020B0606030504020204" pitchFamily="34" charset="0"/>
              </a:rPr>
              <a:t>Share acts of kindness and the feeling of it </a:t>
            </a:r>
            <a:endParaRPr lang="en-US" dirty="0">
              <a:solidFill>
                <a:srgbClr val="7030A0"/>
              </a:solidFill>
              <a:latin typeface="Open Sans" panose="020B0606030504020204" pitchFamily="34" charset="0"/>
            </a:endParaRPr>
          </a:p>
        </p:txBody>
      </p:sp>
    </p:spTree>
    <p:extLst>
      <p:ext uri="{BB962C8B-B14F-4D97-AF65-F5344CB8AC3E}">
        <p14:creationId xmlns:p14="http://schemas.microsoft.com/office/powerpoint/2010/main" val="451010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5401" y="1681390"/>
            <a:ext cx="4255401" cy="2553731"/>
          </a:xfrm>
          <a:prstGeom prst="rect">
            <a:avLst/>
          </a:prstGeom>
        </p:spPr>
      </p:pic>
      <p:pic>
        <p:nvPicPr>
          <p:cNvPr id="6" name="Picture 5"/>
          <p:cNvPicPr>
            <a:picLocks noChangeAspect="1"/>
          </p:cNvPicPr>
          <p:nvPr/>
        </p:nvPicPr>
        <p:blipFill>
          <a:blip r:embed="rId4"/>
          <a:stretch>
            <a:fillRect/>
          </a:stretch>
        </p:blipFill>
        <p:spPr>
          <a:xfrm rot="19989626">
            <a:off x="345377" y="861351"/>
            <a:ext cx="1627989" cy="1640079"/>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8193" r="15853"/>
          <a:stretch/>
        </p:blipFill>
        <p:spPr>
          <a:xfrm rot="605390">
            <a:off x="758050" y="3391239"/>
            <a:ext cx="1279324" cy="1291697"/>
          </a:xfrm>
          <a:prstGeom prst="rect">
            <a:avLst/>
          </a:prstGeom>
        </p:spPr>
      </p:pic>
      <p:pic>
        <p:nvPicPr>
          <p:cNvPr id="10" name="Picture 9"/>
          <p:cNvPicPr>
            <a:picLocks noChangeAspect="1"/>
          </p:cNvPicPr>
          <p:nvPr/>
        </p:nvPicPr>
        <p:blipFill>
          <a:blip r:embed="rId6"/>
          <a:stretch>
            <a:fillRect/>
          </a:stretch>
        </p:blipFill>
        <p:spPr>
          <a:xfrm rot="20869280">
            <a:off x="2727308" y="4633967"/>
            <a:ext cx="1879350" cy="62081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9190" y="4508172"/>
            <a:ext cx="1262116" cy="1026093"/>
          </a:xfrm>
          <a:prstGeom prst="rect">
            <a:avLst/>
          </a:prstGeom>
        </p:spPr>
      </p:pic>
      <p:pic>
        <p:nvPicPr>
          <p:cNvPr id="1028" name="Picture 4" descr="Image result for instagram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204302">
            <a:off x="6904393" y="2806566"/>
            <a:ext cx="1936002" cy="19360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hatsapp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84357">
            <a:off x="5035598" y="347570"/>
            <a:ext cx="1168534" cy="11685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xbox live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12249" y="702816"/>
            <a:ext cx="1829758" cy="4580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laystation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10802" y="1543991"/>
            <a:ext cx="1236614" cy="1236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986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869160"/>
            <a:ext cx="8892480" cy="369332"/>
          </a:xfrm>
          <a:prstGeom prst="rect">
            <a:avLst/>
          </a:prstGeom>
        </p:spPr>
        <p:txBody>
          <a:bodyPr wrap="square">
            <a:spAutoFit/>
          </a:bodyPr>
          <a:lstStyle/>
          <a:p>
            <a:r>
              <a:rPr lang="en-GB" dirty="0">
                <a:hlinkClick r:id="rId3"/>
              </a:rPr>
              <a:t>https://www.youtube.com/watch?time_continue=4&amp;v=oAmVkVEmOP4&amp;feature=emb_title</a:t>
            </a:r>
            <a:r>
              <a:rPr lang="en-GB" dirty="0"/>
              <a:t> </a:t>
            </a:r>
          </a:p>
        </p:txBody>
      </p:sp>
      <p:pic>
        <p:nvPicPr>
          <p:cNvPr id="3" name="Picture 2"/>
          <p:cNvPicPr>
            <a:picLocks noChangeAspect="1"/>
          </p:cNvPicPr>
          <p:nvPr/>
        </p:nvPicPr>
        <p:blipFill>
          <a:blip r:embed="rId4"/>
          <a:stretch>
            <a:fillRect/>
          </a:stretch>
        </p:blipFill>
        <p:spPr>
          <a:xfrm>
            <a:off x="611560" y="476672"/>
            <a:ext cx="7524836" cy="3528392"/>
          </a:xfrm>
          <a:prstGeom prst="rect">
            <a:avLst/>
          </a:prstGeom>
        </p:spPr>
      </p:pic>
    </p:spTree>
    <p:extLst>
      <p:ext uri="{BB962C8B-B14F-4D97-AF65-F5344CB8AC3E}">
        <p14:creationId xmlns:p14="http://schemas.microsoft.com/office/powerpoint/2010/main" val="2560985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4179" y="689082"/>
            <a:ext cx="4032447" cy="523220"/>
          </a:xfrm>
          <a:prstGeom prst="rect">
            <a:avLst/>
          </a:prstGeom>
          <a:noFill/>
        </p:spPr>
        <p:txBody>
          <a:bodyPr wrap="square" rtlCol="0">
            <a:spAutoFit/>
          </a:bodyPr>
          <a:lstStyle/>
          <a:p>
            <a:r>
              <a:rPr lang="en-GB" sz="2800" b="1" dirty="0">
                <a:solidFill>
                  <a:srgbClr val="0070C0"/>
                </a:solidFill>
                <a:latin typeface="Arial" panose="020B0604020202020204" pitchFamily="34" charset="0"/>
                <a:cs typeface="Arial" panose="020B0604020202020204" pitchFamily="34" charset="0"/>
              </a:rPr>
              <a:t>Online rules  - don’ts</a:t>
            </a:r>
            <a:endParaRPr lang="en-GB" sz="2800" dirty="0"/>
          </a:p>
        </p:txBody>
      </p:sp>
      <p:sp>
        <p:nvSpPr>
          <p:cNvPr id="3" name="TextBox 2"/>
          <p:cNvSpPr txBox="1"/>
          <p:nvPr/>
        </p:nvSpPr>
        <p:spPr>
          <a:xfrm>
            <a:off x="734243" y="1916832"/>
            <a:ext cx="3499049" cy="3046988"/>
          </a:xfrm>
          <a:prstGeom prst="rect">
            <a:avLst/>
          </a:prstGeom>
          <a:noFill/>
        </p:spPr>
        <p:txBody>
          <a:bodyPr wrap="square" rtlCol="0">
            <a:spAutoFit/>
          </a:bodyPr>
          <a:lstStyle/>
          <a:p>
            <a:r>
              <a:rPr lang="en-GB" sz="2400" b="1" dirty="0">
                <a:solidFill>
                  <a:srgbClr val="7030A0"/>
                </a:solidFill>
                <a:latin typeface="Arial" panose="020B0604020202020204" pitchFamily="34" charset="0"/>
                <a:cs typeface="Arial" panose="020B0604020202020204" pitchFamily="34" charset="0"/>
              </a:rPr>
              <a:t>- Only use your own profile and password</a:t>
            </a:r>
          </a:p>
          <a:p>
            <a:r>
              <a:rPr lang="en-GB" sz="2400" b="1" dirty="0">
                <a:solidFill>
                  <a:srgbClr val="7030A0"/>
                </a:solidFill>
                <a:latin typeface="Arial" panose="020B0604020202020204" pitchFamily="34" charset="0"/>
                <a:cs typeface="Arial" panose="020B0604020202020204" pitchFamily="34" charset="0"/>
              </a:rPr>
              <a:t>-</a:t>
            </a:r>
          </a:p>
          <a:p>
            <a:r>
              <a:rPr lang="en-GB" sz="2400" b="1" dirty="0">
                <a:solidFill>
                  <a:srgbClr val="7030A0"/>
                </a:solidFill>
                <a:latin typeface="Arial" panose="020B0604020202020204" pitchFamily="34" charset="0"/>
                <a:cs typeface="Arial" panose="020B0604020202020204" pitchFamily="34" charset="0"/>
              </a:rPr>
              <a:t>-</a:t>
            </a:r>
          </a:p>
          <a:p>
            <a:r>
              <a:rPr lang="en-GB" sz="2400" b="1" dirty="0">
                <a:solidFill>
                  <a:srgbClr val="7030A0"/>
                </a:solidFill>
                <a:latin typeface="Arial" panose="020B0604020202020204" pitchFamily="34" charset="0"/>
                <a:cs typeface="Arial" panose="020B0604020202020204" pitchFamily="34" charset="0"/>
              </a:rPr>
              <a:t>-</a:t>
            </a:r>
          </a:p>
          <a:p>
            <a:r>
              <a:rPr lang="en-GB" sz="2400" b="1" dirty="0">
                <a:solidFill>
                  <a:srgbClr val="7030A0"/>
                </a:solidFill>
                <a:latin typeface="Arial" panose="020B0604020202020204" pitchFamily="34" charset="0"/>
                <a:cs typeface="Arial" panose="020B0604020202020204" pitchFamily="34" charset="0"/>
              </a:rPr>
              <a:t>-</a:t>
            </a:r>
          </a:p>
          <a:p>
            <a:r>
              <a:rPr lang="en-GB" sz="2400" b="1" dirty="0">
                <a:solidFill>
                  <a:srgbClr val="7030A0"/>
                </a:solidFill>
                <a:latin typeface="Arial" panose="020B0604020202020204" pitchFamily="34" charset="0"/>
                <a:cs typeface="Arial" panose="020B0604020202020204" pitchFamily="34" charset="0"/>
              </a:rPr>
              <a:t>-</a:t>
            </a:r>
          </a:p>
          <a:p>
            <a:r>
              <a:rPr lang="en-GB" sz="2400" b="1" dirty="0">
                <a:solidFill>
                  <a:srgbClr val="7030A0"/>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3"/>
          <a:stretch>
            <a:fillRect/>
          </a:stretch>
        </p:blipFill>
        <p:spPr>
          <a:xfrm>
            <a:off x="4666894" y="520886"/>
            <a:ext cx="3991030" cy="859611"/>
          </a:xfrm>
          <a:prstGeom prst="rect">
            <a:avLst/>
          </a:prstGeom>
        </p:spPr>
      </p:pic>
      <p:sp>
        <p:nvSpPr>
          <p:cNvPr id="6" name="TextBox 5"/>
          <p:cNvSpPr txBox="1"/>
          <p:nvPr/>
        </p:nvSpPr>
        <p:spPr>
          <a:xfrm>
            <a:off x="4912885" y="1916832"/>
            <a:ext cx="3499049" cy="3046988"/>
          </a:xfrm>
          <a:prstGeom prst="rect">
            <a:avLst/>
          </a:prstGeom>
          <a:noFill/>
        </p:spPr>
        <p:txBody>
          <a:bodyPr wrap="square" rtlCol="0">
            <a:spAutoFit/>
          </a:bodyPr>
          <a:lstStyle/>
          <a:p>
            <a:r>
              <a:rPr lang="en-GB" sz="2400" b="1" dirty="0">
                <a:solidFill>
                  <a:srgbClr val="7030A0"/>
                </a:solidFill>
                <a:latin typeface="Arial" panose="020B0604020202020204" pitchFamily="34" charset="0"/>
                <a:cs typeface="Arial" panose="020B0604020202020204" pitchFamily="34" charset="0"/>
              </a:rPr>
              <a:t>- Screenshot offensive messages for record</a:t>
            </a:r>
          </a:p>
          <a:p>
            <a:r>
              <a:rPr lang="en-GB" sz="2400" b="1" dirty="0">
                <a:solidFill>
                  <a:srgbClr val="7030A0"/>
                </a:solidFill>
                <a:latin typeface="Arial" panose="020B0604020202020204" pitchFamily="34" charset="0"/>
                <a:cs typeface="Arial" panose="020B0604020202020204" pitchFamily="34" charset="0"/>
              </a:rPr>
              <a:t>-</a:t>
            </a:r>
          </a:p>
          <a:p>
            <a:r>
              <a:rPr lang="en-GB" sz="2400" b="1" dirty="0">
                <a:solidFill>
                  <a:srgbClr val="7030A0"/>
                </a:solidFill>
                <a:latin typeface="Arial" panose="020B0604020202020204" pitchFamily="34" charset="0"/>
                <a:cs typeface="Arial" panose="020B0604020202020204" pitchFamily="34" charset="0"/>
              </a:rPr>
              <a:t>-</a:t>
            </a:r>
          </a:p>
          <a:p>
            <a:r>
              <a:rPr lang="en-GB" sz="2400" b="1" dirty="0">
                <a:solidFill>
                  <a:srgbClr val="7030A0"/>
                </a:solidFill>
                <a:latin typeface="Arial" panose="020B0604020202020204" pitchFamily="34" charset="0"/>
                <a:cs typeface="Arial" panose="020B0604020202020204" pitchFamily="34" charset="0"/>
              </a:rPr>
              <a:t>-</a:t>
            </a:r>
          </a:p>
          <a:p>
            <a:r>
              <a:rPr lang="en-GB" sz="2400" b="1" dirty="0">
                <a:solidFill>
                  <a:srgbClr val="7030A0"/>
                </a:solidFill>
                <a:latin typeface="Arial" panose="020B0604020202020204" pitchFamily="34" charset="0"/>
                <a:cs typeface="Arial" panose="020B0604020202020204" pitchFamily="34" charset="0"/>
              </a:rPr>
              <a:t>-</a:t>
            </a:r>
          </a:p>
          <a:p>
            <a:r>
              <a:rPr lang="en-GB" sz="2400" b="1" dirty="0">
                <a:solidFill>
                  <a:srgbClr val="7030A0"/>
                </a:solidFill>
                <a:latin typeface="Arial" panose="020B0604020202020204" pitchFamily="34" charset="0"/>
                <a:cs typeface="Arial" panose="020B0604020202020204" pitchFamily="34" charset="0"/>
              </a:rPr>
              <a:t>-</a:t>
            </a:r>
          </a:p>
          <a:p>
            <a:r>
              <a:rPr lang="en-GB" sz="2400" b="1" dirty="0">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08502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7544" y="233933"/>
            <a:ext cx="7960875" cy="584775"/>
          </a:xfrm>
          <a:prstGeom prst="rect">
            <a:avLst/>
          </a:prstGeom>
          <a:noFill/>
        </p:spPr>
        <p:txBody>
          <a:bodyPr wrap="square" rtlCol="0">
            <a:spAutoFit/>
          </a:bodyPr>
          <a:lstStyle/>
          <a:p>
            <a:r>
              <a:rPr lang="en-GB" sz="3200" b="1" dirty="0">
                <a:solidFill>
                  <a:srgbClr val="0070C0"/>
                </a:solidFill>
                <a:latin typeface="Arial" panose="020B0604020202020204" pitchFamily="34" charset="0"/>
                <a:cs typeface="Arial" panose="020B0604020202020204" pitchFamily="34" charset="0"/>
              </a:rPr>
              <a:t>Online bullying advice</a:t>
            </a:r>
            <a:endParaRPr lang="en-GB" sz="800" dirty="0"/>
          </a:p>
        </p:txBody>
      </p:sp>
      <p:sp>
        <p:nvSpPr>
          <p:cNvPr id="3" name="TextBox 2"/>
          <p:cNvSpPr txBox="1"/>
          <p:nvPr/>
        </p:nvSpPr>
        <p:spPr>
          <a:xfrm>
            <a:off x="496887" y="1052736"/>
            <a:ext cx="7931531" cy="4154984"/>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rgbClr val="7030A0"/>
                </a:solidFill>
                <a:latin typeface="Arial" panose="020B0604020202020204" pitchFamily="34" charset="0"/>
                <a:cs typeface="Arial" panose="020B0604020202020204" pitchFamily="34" charset="0"/>
              </a:rPr>
              <a:t>Screenshot any offensive or harassing messages</a:t>
            </a:r>
          </a:p>
          <a:p>
            <a:pPr marL="342900" indent="-342900">
              <a:buFont typeface="Arial" panose="020B0604020202020204" pitchFamily="34" charset="0"/>
              <a:buChar char="•"/>
            </a:pPr>
            <a:r>
              <a:rPr lang="en-GB" sz="2400" b="1" dirty="0">
                <a:solidFill>
                  <a:srgbClr val="7030A0"/>
                </a:solidFill>
                <a:latin typeface="Arial" panose="020B0604020202020204" pitchFamily="34" charset="0"/>
                <a:cs typeface="Arial" panose="020B0604020202020204" pitchFamily="34" charset="0"/>
              </a:rPr>
              <a:t>Check your privacy settings and don't accept followers you don't know.</a:t>
            </a:r>
          </a:p>
          <a:p>
            <a:pPr marL="342900" indent="-342900">
              <a:buFont typeface="Arial" panose="020B0604020202020204" pitchFamily="34" charset="0"/>
              <a:buChar char="•"/>
            </a:pPr>
            <a:r>
              <a:rPr lang="en-GB" sz="2400" b="1" dirty="0">
                <a:solidFill>
                  <a:srgbClr val="7030A0"/>
                </a:solidFill>
                <a:latin typeface="Arial" panose="020B0604020202020204" pitchFamily="34" charset="0"/>
                <a:cs typeface="Arial" panose="020B0604020202020204" pitchFamily="34" charset="0"/>
              </a:rPr>
              <a:t>Check your location settings and turn them off. </a:t>
            </a:r>
          </a:p>
          <a:p>
            <a:pPr marL="342900" indent="-342900">
              <a:buFont typeface="Arial" panose="020B0604020202020204" pitchFamily="34" charset="0"/>
              <a:buChar char="•"/>
            </a:pPr>
            <a:r>
              <a:rPr lang="en-GB" sz="2400" b="1" dirty="0">
                <a:solidFill>
                  <a:srgbClr val="7030A0"/>
                </a:solidFill>
                <a:latin typeface="Arial" panose="020B0604020202020204" pitchFamily="34" charset="0"/>
                <a:cs typeface="Arial" panose="020B0604020202020204" pitchFamily="34" charset="0"/>
              </a:rPr>
              <a:t>If you are being bullied online, stop communication with the other person and screenshot it.</a:t>
            </a:r>
          </a:p>
          <a:p>
            <a:pPr marL="342900" indent="-342900">
              <a:buFont typeface="Arial" panose="020B0604020202020204" pitchFamily="34" charset="0"/>
              <a:buChar char="•"/>
            </a:pPr>
            <a:r>
              <a:rPr lang="en-GB" sz="2400" b="1" dirty="0">
                <a:solidFill>
                  <a:srgbClr val="7030A0"/>
                </a:solidFill>
                <a:latin typeface="Arial" panose="020B0604020202020204" pitchFamily="34" charset="0"/>
                <a:cs typeface="Arial" panose="020B0604020202020204" pitchFamily="34" charset="0"/>
              </a:rPr>
              <a:t>Block the other person.</a:t>
            </a:r>
          </a:p>
          <a:p>
            <a:pPr marL="342900" indent="-342900">
              <a:buFont typeface="Arial" panose="020B0604020202020204" pitchFamily="34" charset="0"/>
              <a:buChar char="•"/>
            </a:pPr>
            <a:r>
              <a:rPr lang="en-GB" sz="2400" b="1" dirty="0">
                <a:solidFill>
                  <a:srgbClr val="7030A0"/>
                </a:solidFill>
                <a:latin typeface="Arial" panose="020B0604020202020204" pitchFamily="34" charset="0"/>
                <a:cs typeface="Arial" panose="020B0604020202020204" pitchFamily="34" charset="0"/>
              </a:rPr>
              <a:t>Report the bullying or harassment to the provider.</a:t>
            </a:r>
          </a:p>
          <a:p>
            <a:pPr marL="342900" indent="-342900">
              <a:buFont typeface="Arial" panose="020B0604020202020204" pitchFamily="34" charset="0"/>
              <a:buChar char="•"/>
            </a:pPr>
            <a:r>
              <a:rPr lang="en-GB" sz="2400" b="1" dirty="0">
                <a:solidFill>
                  <a:srgbClr val="7030A0"/>
                </a:solidFill>
                <a:latin typeface="Arial" panose="020B0604020202020204" pitchFamily="34" charset="0"/>
                <a:cs typeface="Arial" panose="020B0604020202020204" pitchFamily="34" charset="0"/>
              </a:rPr>
              <a:t>Confide in someone you can trust so they can help you to get the bullying to stop.</a:t>
            </a:r>
          </a:p>
        </p:txBody>
      </p:sp>
    </p:spTree>
    <p:extLst>
      <p:ext uri="{BB962C8B-B14F-4D97-AF65-F5344CB8AC3E}">
        <p14:creationId xmlns:p14="http://schemas.microsoft.com/office/powerpoint/2010/main" val="1423874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63859" y="4869160"/>
            <a:ext cx="3813929" cy="369332"/>
          </a:xfrm>
          <a:prstGeom prst="rect">
            <a:avLst/>
          </a:prstGeom>
        </p:spPr>
        <p:txBody>
          <a:bodyPr wrap="none">
            <a:spAutoFit/>
          </a:bodyPr>
          <a:lstStyle/>
          <a:p>
            <a:r>
              <a:rPr lang="en-GB" dirty="0">
                <a:latin typeface="Roboto"/>
                <a:hlinkClick r:id="rId3"/>
              </a:rPr>
              <a:t>https://www.stopspeaksupport.com/</a:t>
            </a:r>
            <a:endParaRPr lang="en-GB" dirty="0"/>
          </a:p>
        </p:txBody>
      </p:sp>
      <p:sp>
        <p:nvSpPr>
          <p:cNvPr id="4" name="Rectangle 3"/>
          <p:cNvSpPr/>
          <p:nvPr/>
        </p:nvSpPr>
        <p:spPr>
          <a:xfrm>
            <a:off x="379035" y="4869160"/>
            <a:ext cx="4572000" cy="646331"/>
          </a:xfrm>
          <a:prstGeom prst="rect">
            <a:avLst/>
          </a:prstGeom>
        </p:spPr>
        <p:txBody>
          <a:bodyPr>
            <a:spAutoFit/>
          </a:bodyPr>
          <a:lstStyle/>
          <a:p>
            <a:r>
              <a:rPr lang="en-GB" dirty="0">
                <a:hlinkClick r:id="rId4"/>
              </a:rPr>
              <a:t>https://www.youtube.com/watch?v=RGcLa-vyxVQ</a:t>
            </a:r>
            <a:endParaRPr lang="en-GB" dirty="0"/>
          </a:p>
        </p:txBody>
      </p:sp>
      <p:pic>
        <p:nvPicPr>
          <p:cNvPr id="5" name="Picture 4"/>
          <p:cNvPicPr>
            <a:picLocks noChangeAspect="1"/>
          </p:cNvPicPr>
          <p:nvPr/>
        </p:nvPicPr>
        <p:blipFill>
          <a:blip r:embed="rId5"/>
          <a:stretch>
            <a:fillRect/>
          </a:stretch>
        </p:blipFill>
        <p:spPr>
          <a:xfrm>
            <a:off x="1324273" y="620688"/>
            <a:ext cx="3663850" cy="3375818"/>
          </a:xfrm>
          <a:prstGeom prst="rect">
            <a:avLst/>
          </a:prstGeom>
        </p:spPr>
      </p:pic>
    </p:spTree>
    <p:extLst>
      <p:ext uri="{BB962C8B-B14F-4D97-AF65-F5344CB8AC3E}">
        <p14:creationId xmlns:p14="http://schemas.microsoft.com/office/powerpoint/2010/main" val="1886328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71800" y="620688"/>
            <a:ext cx="3819525" cy="4857750"/>
          </a:xfrm>
          <a:prstGeom prst="rect">
            <a:avLst/>
          </a:prstGeom>
        </p:spPr>
      </p:pic>
    </p:spTree>
    <p:extLst>
      <p:ext uri="{BB962C8B-B14F-4D97-AF65-F5344CB8AC3E}">
        <p14:creationId xmlns:p14="http://schemas.microsoft.com/office/powerpoint/2010/main" val="2152424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588" y="476673"/>
            <a:ext cx="7416824" cy="5328591"/>
          </a:xfrm>
          <a:prstGeom prst="rect">
            <a:avLst/>
          </a:prstGeom>
        </p:spPr>
      </p:pic>
      <p:pic>
        <p:nvPicPr>
          <p:cNvPr id="2" name="X4PmHy6bViw"/>
          <p:cNvPicPr>
            <a:picLocks noRot="1" noChangeAspect="1"/>
          </p:cNvPicPr>
          <p:nvPr>
            <a:videoFile r:link="rId1"/>
          </p:nvPr>
        </p:nvPicPr>
        <p:blipFill>
          <a:blip r:embed="rId5"/>
          <a:stretch>
            <a:fillRect/>
          </a:stretch>
        </p:blipFill>
        <p:spPr>
          <a:xfrm>
            <a:off x="1043608" y="620688"/>
            <a:ext cx="7056784" cy="3969441"/>
          </a:xfrm>
          <a:prstGeom prst="rect">
            <a:avLst/>
          </a:prstGeom>
        </p:spPr>
      </p:pic>
    </p:spTree>
    <p:extLst>
      <p:ext uri="{BB962C8B-B14F-4D97-AF65-F5344CB8AC3E}">
        <p14:creationId xmlns:p14="http://schemas.microsoft.com/office/powerpoint/2010/main" val="4110064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835696" y="188640"/>
            <a:ext cx="5503341" cy="5462067"/>
          </a:xfrm>
          <a:prstGeom prst="rect">
            <a:avLst/>
          </a:prstGeom>
        </p:spPr>
      </p:pic>
      <p:sp>
        <p:nvSpPr>
          <p:cNvPr id="2" name="Rectangle 1"/>
          <p:cNvSpPr/>
          <p:nvPr/>
        </p:nvSpPr>
        <p:spPr>
          <a:xfrm>
            <a:off x="179512" y="5651347"/>
            <a:ext cx="6048672" cy="369332"/>
          </a:xfrm>
          <a:prstGeom prst="rect">
            <a:avLst/>
          </a:prstGeom>
        </p:spPr>
        <p:txBody>
          <a:bodyPr wrap="square">
            <a:spAutoFit/>
          </a:bodyPr>
          <a:lstStyle/>
          <a:p>
            <a:r>
              <a:rPr lang="en-GB" dirty="0">
                <a:hlinkClick r:id="rId4"/>
              </a:rPr>
              <a:t>https://www.youtube.com/watch?v=Rj4Yu9Utdw0</a:t>
            </a:r>
            <a:r>
              <a:rPr lang="en-GB" dirty="0"/>
              <a:t> </a:t>
            </a:r>
          </a:p>
        </p:txBody>
      </p:sp>
    </p:spTree>
    <p:extLst>
      <p:ext uri="{BB962C8B-B14F-4D97-AF65-F5344CB8AC3E}">
        <p14:creationId xmlns:p14="http://schemas.microsoft.com/office/powerpoint/2010/main" val="283041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6588060"/>
            <a:ext cx="8352928" cy="369332"/>
          </a:xfrm>
          <a:prstGeom prst="rect">
            <a:avLst/>
          </a:prstGeom>
          <a:noFill/>
        </p:spPr>
        <p:txBody>
          <a:bodyPr wrap="square" rtlCol="0">
            <a:spAutoFit/>
          </a:bodyPr>
          <a:lstStyle/>
          <a:p>
            <a:r>
              <a:rPr lang="en-GB" sz="900" dirty="0"/>
              <a:t>Family Lives is registered as a company limited by guarantee in England and Wales No. 3817762. Registered charity No.1077722. Copyright © Family Lives 2016</a:t>
            </a:r>
          </a:p>
          <a:p>
            <a:endParaRPr lang="en-GB" sz="900" dirty="0"/>
          </a:p>
        </p:txBody>
      </p:sp>
      <p:sp>
        <p:nvSpPr>
          <p:cNvPr id="7" name="TextBox 6"/>
          <p:cNvSpPr txBox="1"/>
          <p:nvPr/>
        </p:nvSpPr>
        <p:spPr>
          <a:xfrm>
            <a:off x="837156" y="1505396"/>
            <a:ext cx="8318304" cy="3847207"/>
          </a:xfrm>
          <a:prstGeom prst="rect">
            <a:avLst/>
          </a:prstGeom>
          <a:noFill/>
        </p:spPr>
        <p:txBody>
          <a:bodyPr wrap="square" rtlCol="0">
            <a:spAutoFit/>
          </a:bodyPr>
          <a:lstStyle/>
          <a:p>
            <a:r>
              <a:rPr lang="en-GB" sz="2800" b="1" dirty="0">
                <a:solidFill>
                  <a:srgbClr val="7F3C87"/>
                </a:solidFill>
              </a:rPr>
              <a:t>Helpline: 0808 800 2222</a:t>
            </a:r>
          </a:p>
          <a:p>
            <a:endParaRPr lang="en-GB" sz="2800" b="1" dirty="0">
              <a:solidFill>
                <a:srgbClr val="7F3C87"/>
              </a:solidFill>
            </a:endParaRPr>
          </a:p>
          <a:p>
            <a:r>
              <a:rPr lang="en-GB" sz="2800" b="1" dirty="0">
                <a:solidFill>
                  <a:srgbClr val="7F3C87"/>
                </a:solidFill>
              </a:rPr>
              <a:t>www.bullying.co.uk</a:t>
            </a:r>
          </a:p>
          <a:p>
            <a:endParaRPr lang="en-GB" sz="2800" b="1" dirty="0">
              <a:solidFill>
                <a:srgbClr val="7F3C87"/>
              </a:solidFill>
            </a:endParaRPr>
          </a:p>
          <a:p>
            <a:r>
              <a:rPr lang="en-GB" sz="2800" b="1" dirty="0">
                <a:solidFill>
                  <a:srgbClr val="7F3C87"/>
                </a:solidFill>
              </a:rPr>
              <a:t>bullyinguk@familylives.org.uk</a:t>
            </a:r>
          </a:p>
          <a:p>
            <a:endParaRPr lang="en-GB" sz="3600" b="1" dirty="0">
              <a:solidFill>
                <a:srgbClr val="018DD0"/>
              </a:solidFill>
            </a:endParaRPr>
          </a:p>
          <a:p>
            <a:r>
              <a:rPr lang="en-GB" sz="3600" b="1" dirty="0">
                <a:solidFill>
                  <a:srgbClr val="018DD0"/>
                </a:solidFill>
              </a:rPr>
              <a:t>                                 </a:t>
            </a:r>
            <a:r>
              <a:rPr lang="en-GB" sz="2800" b="1" dirty="0">
                <a:solidFill>
                  <a:srgbClr val="7F3C87"/>
                </a:solidFill>
              </a:rPr>
              <a:t>@</a:t>
            </a:r>
            <a:r>
              <a:rPr lang="en-GB" sz="2800" b="1" dirty="0" err="1">
                <a:solidFill>
                  <a:srgbClr val="7F3C87"/>
                </a:solidFill>
              </a:rPr>
              <a:t>BullyingUK</a:t>
            </a:r>
            <a:endParaRPr lang="en-GB" sz="2800" b="1" dirty="0">
              <a:solidFill>
                <a:srgbClr val="7F3C87"/>
              </a:solidFill>
            </a:endParaRPr>
          </a:p>
          <a:p>
            <a:endParaRPr lang="en-GB" sz="3200" b="1" dirty="0">
              <a:solidFill>
                <a:srgbClr val="018DD0"/>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9586"/>
          <a:stretch/>
        </p:blipFill>
        <p:spPr>
          <a:xfrm>
            <a:off x="683568" y="3991754"/>
            <a:ext cx="2420888" cy="122046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0090" b="49434"/>
          <a:stretch/>
        </p:blipFill>
        <p:spPr>
          <a:xfrm>
            <a:off x="3104456" y="3847688"/>
            <a:ext cx="1208262" cy="1224136"/>
          </a:xfrm>
          <a:prstGeom prst="rect">
            <a:avLst/>
          </a:prstGeom>
        </p:spPr>
      </p:pic>
      <p:sp>
        <p:nvSpPr>
          <p:cNvPr id="10" name="TextBox 9"/>
          <p:cNvSpPr txBox="1"/>
          <p:nvPr/>
        </p:nvSpPr>
        <p:spPr>
          <a:xfrm>
            <a:off x="797146" y="476672"/>
            <a:ext cx="5112568" cy="584775"/>
          </a:xfrm>
          <a:prstGeom prst="rect">
            <a:avLst/>
          </a:prstGeom>
          <a:noFill/>
        </p:spPr>
        <p:txBody>
          <a:bodyPr wrap="square" rtlCol="0">
            <a:spAutoFit/>
          </a:bodyPr>
          <a:lstStyle/>
          <a:p>
            <a:r>
              <a:rPr lang="en-GB" sz="3200" b="1" dirty="0">
                <a:solidFill>
                  <a:srgbClr val="018DD0"/>
                </a:solidFill>
              </a:rPr>
              <a:t>Connect with us</a:t>
            </a:r>
            <a:endParaRPr lang="en-GB" sz="3200" dirty="0"/>
          </a:p>
        </p:txBody>
      </p:sp>
    </p:spTree>
    <p:extLst>
      <p:ext uri="{BB962C8B-B14F-4D97-AF65-F5344CB8AC3E}">
        <p14:creationId xmlns:p14="http://schemas.microsoft.com/office/powerpoint/2010/main" val="2294179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Reflection   </a:t>
            </a:r>
          </a:p>
        </p:txBody>
      </p:sp>
      <p:pic>
        <p:nvPicPr>
          <p:cNvPr id="4" name="Content Placeholder 3"/>
          <p:cNvPicPr>
            <a:picLocks noGrp="1" noChangeAspect="1"/>
          </p:cNvPicPr>
          <p:nvPr>
            <p:ph idx="1"/>
          </p:nvPr>
        </p:nvPicPr>
        <p:blipFill>
          <a:blip r:embed="rId3"/>
          <a:stretch>
            <a:fillRect/>
          </a:stretch>
        </p:blipFill>
        <p:spPr>
          <a:xfrm>
            <a:off x="3025243" y="1417638"/>
            <a:ext cx="4054907" cy="3944071"/>
          </a:xfrm>
          <a:prstGeom prst="rect">
            <a:avLst/>
          </a:prstGeom>
        </p:spPr>
      </p:pic>
      <p:sp>
        <p:nvSpPr>
          <p:cNvPr id="9" name="Cloud Callout 8"/>
          <p:cNvSpPr/>
          <p:nvPr/>
        </p:nvSpPr>
        <p:spPr>
          <a:xfrm>
            <a:off x="457200" y="3699163"/>
            <a:ext cx="2036618" cy="2008909"/>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a:off x="826798" y="4248870"/>
            <a:ext cx="1477394" cy="1200329"/>
          </a:xfrm>
          <a:prstGeom prst="rect">
            <a:avLst/>
          </a:prstGeom>
          <a:noFill/>
        </p:spPr>
        <p:txBody>
          <a:bodyPr wrap="square" rtlCol="0">
            <a:spAutoFit/>
          </a:bodyPr>
          <a:lstStyle/>
          <a:p>
            <a:r>
              <a:rPr lang="en-GB" dirty="0"/>
              <a:t>What are your options to stop bullying?</a:t>
            </a:r>
          </a:p>
        </p:txBody>
      </p:sp>
      <p:sp>
        <p:nvSpPr>
          <p:cNvPr id="8" name="Cloud Callout 7"/>
          <p:cNvSpPr/>
          <p:nvPr/>
        </p:nvSpPr>
        <p:spPr>
          <a:xfrm>
            <a:off x="400284" y="705888"/>
            <a:ext cx="2036618" cy="2008909"/>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p:cNvSpPr txBox="1"/>
          <p:nvPr/>
        </p:nvSpPr>
        <p:spPr>
          <a:xfrm>
            <a:off x="736812" y="1110177"/>
            <a:ext cx="1477394" cy="1477328"/>
          </a:xfrm>
          <a:prstGeom prst="rect">
            <a:avLst/>
          </a:prstGeom>
          <a:noFill/>
        </p:spPr>
        <p:txBody>
          <a:bodyPr wrap="square" rtlCol="0">
            <a:spAutoFit/>
          </a:bodyPr>
          <a:lstStyle/>
          <a:p>
            <a:r>
              <a:rPr lang="en-GB" dirty="0"/>
              <a:t>What are facts you have taken from the lesson?</a:t>
            </a:r>
          </a:p>
        </p:txBody>
      </p:sp>
    </p:spTree>
    <p:extLst>
      <p:ext uri="{BB962C8B-B14F-4D97-AF65-F5344CB8AC3E}">
        <p14:creationId xmlns:p14="http://schemas.microsoft.com/office/powerpoint/2010/main" val="739166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274637"/>
            <a:ext cx="4042792" cy="4660107"/>
          </a:xfrm>
        </p:spPr>
        <p:txBody>
          <a:bodyPr>
            <a:noAutofit/>
          </a:bodyPr>
          <a:lstStyle/>
          <a:p>
            <a:r>
              <a:rPr lang="en-US" sz="3600" dirty="0"/>
              <a:t>The </a:t>
            </a:r>
            <a:r>
              <a:rPr lang="en-US" sz="3600" b="1" dirty="0"/>
              <a:t>Golden Rules</a:t>
            </a:r>
            <a:r>
              <a:rPr lang="en-US" sz="3600" dirty="0"/>
              <a:t> are a set of agreements that guide our behavior towards others.</a:t>
            </a:r>
            <a:endParaRPr lang="en-GB" sz="3600" dirty="0"/>
          </a:p>
        </p:txBody>
      </p:sp>
      <p:pic>
        <p:nvPicPr>
          <p:cNvPr id="4" name="Content Placeholder 3"/>
          <p:cNvPicPr>
            <a:picLocks noGrp="1" noChangeAspect="1"/>
          </p:cNvPicPr>
          <p:nvPr>
            <p:ph idx="1"/>
          </p:nvPr>
        </p:nvPicPr>
        <p:blipFill>
          <a:blip r:embed="rId3"/>
          <a:stretch>
            <a:fillRect/>
          </a:stretch>
        </p:blipFill>
        <p:spPr>
          <a:xfrm>
            <a:off x="683568" y="284157"/>
            <a:ext cx="3591842" cy="3233936"/>
          </a:xfrm>
          <a:prstGeom prst="rect">
            <a:avLst/>
          </a:prstGeom>
        </p:spPr>
      </p:pic>
    </p:spTree>
    <p:extLst>
      <p:ext uri="{BB962C8B-B14F-4D97-AF65-F5344CB8AC3E}">
        <p14:creationId xmlns:p14="http://schemas.microsoft.com/office/powerpoint/2010/main" val="1902653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35985" y="404664"/>
            <a:ext cx="4988581" cy="584775"/>
          </a:xfrm>
          <a:prstGeom prst="rect">
            <a:avLst/>
          </a:prstGeom>
          <a:noFill/>
        </p:spPr>
        <p:txBody>
          <a:bodyPr wrap="square" rtlCol="0">
            <a:spAutoFit/>
          </a:bodyPr>
          <a:lstStyle/>
          <a:p>
            <a:r>
              <a:rPr lang="en-GB" sz="3200" b="1" dirty="0">
                <a:solidFill>
                  <a:srgbClr val="018DD0"/>
                </a:solidFill>
                <a:latin typeface="Arial" panose="020B0604020202020204" pitchFamily="34" charset="0"/>
                <a:cs typeface="Arial" panose="020B0604020202020204" pitchFamily="34" charset="0"/>
              </a:rPr>
              <a:t>Definition of a bullying</a:t>
            </a:r>
          </a:p>
        </p:txBody>
      </p:sp>
      <p:sp>
        <p:nvSpPr>
          <p:cNvPr id="17" name="TextBox 16"/>
          <p:cNvSpPr txBox="1"/>
          <p:nvPr/>
        </p:nvSpPr>
        <p:spPr>
          <a:xfrm>
            <a:off x="607631" y="1357293"/>
            <a:ext cx="7920880" cy="2492990"/>
          </a:xfrm>
          <a:prstGeom prst="rect">
            <a:avLst/>
          </a:prstGeom>
          <a:noFill/>
        </p:spPr>
        <p:txBody>
          <a:bodyPr wrap="square" rtlCol="0">
            <a:spAutoFit/>
          </a:bodyPr>
          <a:lstStyle/>
          <a:p>
            <a:r>
              <a:rPr lang="en-GB" sz="3600" dirty="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There is no legal definition of bullying. But it is usually defined as </a:t>
            </a:r>
            <a:r>
              <a:rPr lang="en-GB" sz="2400" b="1" dirty="0">
                <a:latin typeface="Arial" panose="020B0604020202020204" pitchFamily="34" charset="0"/>
                <a:cs typeface="Arial" panose="020B0604020202020204" pitchFamily="34" charset="0"/>
              </a:rPr>
              <a:t>repeated behaviour which is intended to hurt someone either emotionally or physically</a:t>
            </a:r>
            <a:r>
              <a:rPr lang="en-GB" sz="2400" dirty="0">
                <a:latin typeface="Arial" panose="020B0604020202020204" pitchFamily="34" charset="0"/>
                <a:cs typeface="Arial" panose="020B0604020202020204" pitchFamily="34" charset="0"/>
              </a:rPr>
              <a:t>, and is often aimed at certain people because of their race, religion, gender or sexual orientation or any other aspect such as appearance or disability.”</a:t>
            </a:r>
            <a:endParaRPr lang="en-GB" sz="3600" dirty="0">
              <a:latin typeface="Arial" panose="020B0604020202020204" pitchFamily="34" charset="0"/>
              <a:cs typeface="Arial" panose="020B0604020202020204" pitchFamily="34" charset="0"/>
            </a:endParaRPr>
          </a:p>
        </p:txBody>
      </p:sp>
      <p:sp>
        <p:nvSpPr>
          <p:cNvPr id="19" name="TextBox 18"/>
          <p:cNvSpPr txBox="1"/>
          <p:nvPr/>
        </p:nvSpPr>
        <p:spPr>
          <a:xfrm>
            <a:off x="6407696" y="3429000"/>
            <a:ext cx="2736304" cy="430887"/>
          </a:xfrm>
          <a:prstGeom prst="rect">
            <a:avLst/>
          </a:prstGeom>
          <a:noFill/>
        </p:spPr>
        <p:txBody>
          <a:bodyPr wrap="square" rtlCol="0">
            <a:spAutoFit/>
          </a:bodyPr>
          <a:lstStyle/>
          <a:p>
            <a:endParaRPr lang="en-GB" sz="1100" i="1" dirty="0">
              <a:latin typeface="Arial" panose="020B0604020202020204" pitchFamily="34" charset="0"/>
              <a:cs typeface="Arial" panose="020B0604020202020204" pitchFamily="34" charset="0"/>
            </a:endParaRPr>
          </a:p>
          <a:p>
            <a:r>
              <a:rPr lang="en-GB" sz="1100" i="1" dirty="0">
                <a:latin typeface="Arial" panose="020B0604020202020204" pitchFamily="34" charset="0"/>
                <a:cs typeface="Arial" panose="020B0604020202020204" pitchFamily="34" charset="0"/>
              </a:rPr>
              <a:t>Reference: Bullying UK 2018</a:t>
            </a:r>
          </a:p>
        </p:txBody>
      </p:sp>
    </p:spTree>
    <p:extLst>
      <p:ext uri="{BB962C8B-B14F-4D97-AF65-F5344CB8AC3E}">
        <p14:creationId xmlns:p14="http://schemas.microsoft.com/office/powerpoint/2010/main" val="1825972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7" y="6588060"/>
            <a:ext cx="8552185" cy="369332"/>
          </a:xfrm>
          <a:prstGeom prst="rect">
            <a:avLst/>
          </a:prstGeom>
          <a:noFill/>
        </p:spPr>
        <p:txBody>
          <a:bodyPr wrap="square" rtlCol="0">
            <a:spAutoFit/>
          </a:bodyPr>
          <a:lstStyle/>
          <a:p>
            <a:r>
              <a:rPr lang="en-GB" sz="900" dirty="0"/>
              <a:t>Family Lives is registered as a company limited by guarantee in England and Wales No. 3817762. Registered charity No.1077722. Copyright © Family Lives 2016</a:t>
            </a:r>
          </a:p>
          <a:p>
            <a:endParaRPr lang="en-GB" sz="9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1556792"/>
            <a:ext cx="5210709" cy="3794047"/>
          </a:xfrm>
          <a:prstGeom prst="rect">
            <a:avLst/>
          </a:prstGeom>
        </p:spPr>
      </p:pic>
      <p:sp>
        <p:nvSpPr>
          <p:cNvPr id="4" name="TextBox 3"/>
          <p:cNvSpPr txBox="1"/>
          <p:nvPr/>
        </p:nvSpPr>
        <p:spPr>
          <a:xfrm>
            <a:off x="611560" y="510234"/>
            <a:ext cx="7632848" cy="861774"/>
          </a:xfrm>
          <a:prstGeom prst="rect">
            <a:avLst/>
          </a:prstGeom>
          <a:noFill/>
        </p:spPr>
        <p:txBody>
          <a:bodyPr wrap="square" rtlCol="0">
            <a:spAutoFit/>
          </a:bodyPr>
          <a:lstStyle/>
          <a:p>
            <a:r>
              <a:rPr lang="en-GB" sz="3200" b="1" dirty="0">
                <a:solidFill>
                  <a:srgbClr val="018DD0"/>
                </a:solidFill>
                <a:latin typeface="Arial" panose="020B0604020202020204" pitchFamily="34" charset="0"/>
                <a:cs typeface="Arial" panose="020B0604020202020204" pitchFamily="34" charset="0"/>
              </a:rPr>
              <a:t>What does bullying feel like?</a:t>
            </a:r>
            <a:endParaRPr lang="en-GB" sz="3200" b="1" dirty="0">
              <a:solidFill>
                <a:srgbClr val="9F9E26"/>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455457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7" descr="logo.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6738" y="5948363"/>
            <a:ext cx="18319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395536" y="476672"/>
            <a:ext cx="3528392" cy="461665"/>
          </a:xfrm>
          <a:prstGeom prst="rect">
            <a:avLst/>
          </a:prstGeom>
          <a:noFill/>
        </p:spPr>
        <p:txBody>
          <a:bodyPr wrap="square" rtlCol="0">
            <a:spAutoFit/>
          </a:bodyPr>
          <a:lstStyle/>
          <a:p>
            <a:r>
              <a:rPr lang="en-GB" sz="2400" b="1" dirty="0">
                <a:solidFill>
                  <a:srgbClr val="9F9E26"/>
                </a:solidFill>
                <a:latin typeface="Arial" panose="020B0604020202020204" pitchFamily="34" charset="0"/>
                <a:cs typeface="Arial" panose="020B0604020202020204" pitchFamily="34" charset="0"/>
              </a:rPr>
              <a:t>True or false</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971" y="5934579"/>
            <a:ext cx="2550492" cy="603827"/>
          </a:xfrm>
          <a:prstGeom prst="rect">
            <a:avLst/>
          </a:prstGeom>
        </p:spPr>
      </p:pic>
      <p:sp>
        <p:nvSpPr>
          <p:cNvPr id="2" name="TextBox 1"/>
          <p:cNvSpPr txBox="1"/>
          <p:nvPr/>
        </p:nvSpPr>
        <p:spPr>
          <a:xfrm>
            <a:off x="467543" y="1113790"/>
            <a:ext cx="8424936" cy="2954655"/>
          </a:xfrm>
          <a:prstGeom prst="rect">
            <a:avLst/>
          </a:prstGeom>
          <a:noFill/>
        </p:spPr>
        <p:txBody>
          <a:bodyPr wrap="square" rtlCol="0">
            <a:spAutoFit/>
          </a:bodyPr>
          <a:lstStyle/>
          <a:p>
            <a:pPr marL="342900" indent="-342900">
              <a:lnSpc>
                <a:spcPct val="150000"/>
              </a:lnSpc>
              <a:buAutoNum type="arabicPeriod"/>
            </a:pPr>
            <a:r>
              <a:rPr lang="en-GB" sz="1600" dirty="0">
                <a:latin typeface="Arial" panose="020B0604020202020204" pitchFamily="34" charset="0"/>
                <a:cs typeface="Arial" panose="020B0604020202020204" pitchFamily="34" charset="0"/>
              </a:rPr>
              <a:t>You can spot a bully from the way they look and act?</a:t>
            </a:r>
          </a:p>
          <a:p>
            <a:pPr marL="342900" indent="-342900">
              <a:lnSpc>
                <a:spcPct val="150000"/>
              </a:lnSpc>
              <a:buFontTx/>
              <a:buAutoNum type="arabicPeriod"/>
            </a:pPr>
            <a:r>
              <a:rPr lang="en-GB" sz="1600" dirty="0">
                <a:latin typeface="Arial" panose="020B0604020202020204" pitchFamily="34" charset="0"/>
                <a:cs typeface="Arial" panose="020B0604020202020204" pitchFamily="34" charset="0"/>
              </a:rPr>
              <a:t>Cyberbullying can only affect someone if they are online and have an account too</a:t>
            </a:r>
          </a:p>
          <a:p>
            <a:pPr marL="342900" indent="-342900">
              <a:lnSpc>
                <a:spcPct val="150000"/>
              </a:lnSpc>
              <a:buFontTx/>
              <a:buAutoNum type="arabicPeriod"/>
            </a:pPr>
            <a:r>
              <a:rPr lang="en-GB" sz="1600" dirty="0">
                <a:latin typeface="Arial" panose="020B0604020202020204" pitchFamily="34" charset="0"/>
                <a:cs typeface="Arial" panose="020B0604020202020204" pitchFamily="34" charset="0"/>
              </a:rPr>
              <a:t>Bullying is a normal part of childhood and you should just ignore it</a:t>
            </a:r>
          </a:p>
          <a:p>
            <a:pPr marL="342900" indent="-342900">
              <a:lnSpc>
                <a:spcPct val="150000"/>
              </a:lnSpc>
              <a:buFontTx/>
              <a:buAutoNum type="arabicPeriod"/>
            </a:pPr>
            <a:r>
              <a:rPr lang="en-GB" sz="1600" dirty="0">
                <a:latin typeface="Arial" panose="020B0604020202020204" pitchFamily="34" charset="0"/>
                <a:cs typeface="Arial" panose="020B0604020202020204" pitchFamily="34" charset="0"/>
              </a:rPr>
              <a:t>Bullying only happens in schools</a:t>
            </a:r>
          </a:p>
          <a:p>
            <a:pPr marL="342900" indent="-342900">
              <a:lnSpc>
                <a:spcPct val="150000"/>
              </a:lnSpc>
              <a:buFontTx/>
              <a:buAutoNum type="arabicPeriod"/>
            </a:pPr>
            <a:r>
              <a:rPr lang="en-GB" sz="1600" dirty="0">
                <a:latin typeface="Arial" panose="020B0604020202020204" pitchFamily="34" charset="0"/>
                <a:cs typeface="Arial" panose="020B0604020202020204" pitchFamily="34" charset="0"/>
              </a:rPr>
              <a:t>Reporting a bully will make things worse</a:t>
            </a:r>
          </a:p>
          <a:p>
            <a:pPr marL="342900" indent="-342900">
              <a:lnSpc>
                <a:spcPct val="150000"/>
              </a:lnSpc>
              <a:buFontTx/>
              <a:buAutoNum type="arabicPeriod"/>
            </a:pPr>
            <a:r>
              <a:rPr lang="en-GB" sz="1600" dirty="0">
                <a:latin typeface="Arial" panose="020B0604020202020204" pitchFamily="34" charset="0"/>
                <a:cs typeface="Arial" panose="020B0604020202020204" pitchFamily="34" charset="0"/>
              </a:rPr>
              <a:t>It is easy to spot the signs of bullying</a:t>
            </a:r>
          </a:p>
          <a:p>
            <a:pPr marL="342900" indent="-342900">
              <a:lnSpc>
                <a:spcPct val="150000"/>
              </a:lnSpc>
              <a:buFontTx/>
              <a:buAutoNum type="arabicPeriod"/>
            </a:pPr>
            <a:r>
              <a:rPr lang="en-GB" sz="1600" dirty="0">
                <a:latin typeface="Arial" panose="020B0604020202020204" pitchFamily="34" charset="0"/>
                <a:cs typeface="Arial" panose="020B0604020202020204" pitchFamily="34" charset="0"/>
              </a:rPr>
              <a:t>It is not bullying if someone deletes the comment or post</a:t>
            </a:r>
            <a:endParaRPr lang="en-GB" sz="1600" b="1" dirty="0">
              <a:latin typeface="Arial" panose="020B0604020202020204" pitchFamily="34" charset="0"/>
              <a:cs typeface="Arial" panose="020B0604020202020204" pitchFamily="34" charset="0"/>
            </a:endParaRPr>
          </a:p>
          <a:p>
            <a:endParaRPr lang="en-GB" dirty="0"/>
          </a:p>
        </p:txBody>
      </p:sp>
      <p:sp>
        <p:nvSpPr>
          <p:cNvPr id="7" name="TextBox 6"/>
          <p:cNvSpPr txBox="1"/>
          <p:nvPr/>
        </p:nvSpPr>
        <p:spPr>
          <a:xfrm>
            <a:off x="467543" y="6588060"/>
            <a:ext cx="8312919" cy="369332"/>
          </a:xfrm>
          <a:prstGeom prst="rect">
            <a:avLst/>
          </a:prstGeom>
          <a:noFill/>
        </p:spPr>
        <p:txBody>
          <a:bodyPr wrap="square" rtlCol="0">
            <a:spAutoFit/>
          </a:bodyPr>
          <a:lstStyle/>
          <a:p>
            <a:r>
              <a:rPr lang="en-GB" sz="900" dirty="0"/>
              <a:t>Family Lives is registered as a company limited by guarantee in England and Wales No. 3817762. Registered charity No.1077722. Copyright © Family Lives 2016</a:t>
            </a:r>
          </a:p>
          <a:p>
            <a:endParaRPr lang="en-GB" sz="900" dirty="0"/>
          </a:p>
        </p:txBody>
      </p:sp>
      <p:sp>
        <p:nvSpPr>
          <p:cNvPr id="8" name="Left Arrow 7"/>
          <p:cNvSpPr/>
          <p:nvPr/>
        </p:nvSpPr>
        <p:spPr>
          <a:xfrm>
            <a:off x="390092" y="4265740"/>
            <a:ext cx="3467844" cy="16201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9" name="Left Arrow 8"/>
          <p:cNvSpPr/>
          <p:nvPr/>
        </p:nvSpPr>
        <p:spPr>
          <a:xfrm rot="10800000">
            <a:off x="5317772" y="4265740"/>
            <a:ext cx="3467844" cy="16201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94226" y="4660330"/>
            <a:ext cx="3250416" cy="830997"/>
          </a:xfrm>
          <a:prstGeom prst="rect">
            <a:avLst/>
          </a:prstGeom>
          <a:noFill/>
        </p:spPr>
        <p:txBody>
          <a:bodyPr wrap="square" rtlCol="0">
            <a:spAutoFit/>
          </a:bodyPr>
          <a:lstStyle/>
          <a:p>
            <a:r>
              <a:rPr lang="en-GB" sz="4800" dirty="0">
                <a:solidFill>
                  <a:schemeClr val="bg1"/>
                </a:solidFill>
              </a:rPr>
              <a:t>TRUE</a:t>
            </a:r>
            <a:endParaRPr lang="en-US" sz="4800" dirty="0">
              <a:solidFill>
                <a:schemeClr val="bg1"/>
              </a:solidFill>
            </a:endParaRPr>
          </a:p>
        </p:txBody>
      </p:sp>
      <p:sp>
        <p:nvSpPr>
          <p:cNvPr id="11" name="TextBox 10"/>
          <p:cNvSpPr txBox="1"/>
          <p:nvPr/>
        </p:nvSpPr>
        <p:spPr>
          <a:xfrm>
            <a:off x="6366756" y="4644023"/>
            <a:ext cx="1795012" cy="830997"/>
          </a:xfrm>
          <a:prstGeom prst="rect">
            <a:avLst/>
          </a:prstGeom>
          <a:noFill/>
        </p:spPr>
        <p:txBody>
          <a:bodyPr wrap="square" rtlCol="0">
            <a:spAutoFit/>
          </a:bodyPr>
          <a:lstStyle/>
          <a:p>
            <a:r>
              <a:rPr lang="en-GB" sz="4800" dirty="0">
                <a:solidFill>
                  <a:schemeClr val="bg1"/>
                </a:solidFill>
              </a:rPr>
              <a:t>FALSE</a:t>
            </a:r>
            <a:endParaRPr lang="en-US" sz="4800" dirty="0">
              <a:solidFill>
                <a:schemeClr val="bg1"/>
              </a:solidFill>
            </a:endParaRPr>
          </a:p>
        </p:txBody>
      </p:sp>
      <p:pic>
        <p:nvPicPr>
          <p:cNvPr id="3" name="Picture 2"/>
          <p:cNvPicPr>
            <a:picLocks noChangeAspect="1"/>
          </p:cNvPicPr>
          <p:nvPr/>
        </p:nvPicPr>
        <p:blipFill>
          <a:blip r:embed="rId5"/>
          <a:stretch>
            <a:fillRect/>
          </a:stretch>
        </p:blipFill>
        <p:spPr>
          <a:xfrm>
            <a:off x="5471882" y="167178"/>
            <a:ext cx="3584759" cy="969348"/>
          </a:xfrm>
          <a:prstGeom prst="rect">
            <a:avLst/>
          </a:prstGeom>
        </p:spPr>
      </p:pic>
    </p:spTree>
    <p:extLst>
      <p:ext uri="{BB962C8B-B14F-4D97-AF65-F5344CB8AC3E}">
        <p14:creationId xmlns:p14="http://schemas.microsoft.com/office/powerpoint/2010/main" val="2201236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0"/>
            <a:ext cx="8352928" cy="1077218"/>
          </a:xfrm>
          <a:prstGeom prst="rect">
            <a:avLst/>
          </a:prstGeom>
          <a:noFill/>
        </p:spPr>
        <p:txBody>
          <a:bodyPr wrap="square" rtlCol="0">
            <a:spAutoFit/>
          </a:bodyPr>
          <a:lstStyle/>
          <a:p>
            <a:r>
              <a:rPr lang="en-GB" sz="3200" b="1" dirty="0">
                <a:solidFill>
                  <a:srgbClr val="018DD0"/>
                </a:solidFill>
                <a:latin typeface="Arial" panose="020B0604020202020204" pitchFamily="34" charset="0"/>
                <a:cs typeface="Arial" panose="020B0604020202020204" pitchFamily="34" charset="0"/>
              </a:rPr>
              <a:t>The different types of bullying</a:t>
            </a:r>
          </a:p>
          <a:p>
            <a:r>
              <a:rPr lang="en-GB" sz="3200" b="1" dirty="0">
                <a:solidFill>
                  <a:srgbClr val="018DD0"/>
                </a:solidFill>
                <a:latin typeface="Arial" panose="020B0604020202020204" pitchFamily="34" charset="0"/>
                <a:cs typeface="Arial" panose="020B0604020202020204" pitchFamily="34" charset="0"/>
              </a:rPr>
              <a:t>               (Repeated &amp; Intended to hurt) </a:t>
            </a:r>
          </a:p>
        </p:txBody>
      </p:sp>
      <p:sp>
        <p:nvSpPr>
          <p:cNvPr id="5" name="TextBox 4"/>
          <p:cNvSpPr txBox="1"/>
          <p:nvPr/>
        </p:nvSpPr>
        <p:spPr>
          <a:xfrm>
            <a:off x="323528" y="1069574"/>
            <a:ext cx="5616622" cy="5786199"/>
          </a:xfrm>
          <a:prstGeom prst="rect">
            <a:avLst/>
          </a:prstGeom>
          <a:noFill/>
        </p:spPr>
        <p:txBody>
          <a:bodyPr wrap="square" rtlCol="0">
            <a:spAutoFit/>
          </a:bodyPr>
          <a:lstStyle/>
          <a:p>
            <a:r>
              <a:rPr lang="en-GB" sz="2000" b="1" dirty="0">
                <a:latin typeface="Arial" pitchFamily="34" charset="0"/>
                <a:cs typeface="Arial" pitchFamily="34" charset="0"/>
              </a:rPr>
              <a:t>Physical</a:t>
            </a:r>
            <a:r>
              <a:rPr lang="en-GB" sz="2000" dirty="0">
                <a:latin typeface="Arial" pitchFamily="34" charset="0"/>
                <a:cs typeface="Arial" pitchFamily="34" charset="0"/>
              </a:rPr>
              <a:t> (when </a:t>
            </a:r>
            <a:r>
              <a:rPr lang="en-GB" sz="2000" dirty="0" err="1">
                <a:latin typeface="Arial" pitchFamily="34" charset="0"/>
                <a:cs typeface="Arial" pitchFamily="34" charset="0"/>
              </a:rPr>
              <a:t>smeone</a:t>
            </a:r>
            <a:r>
              <a:rPr lang="en-GB" sz="2000" dirty="0">
                <a:latin typeface="Arial" pitchFamily="34" charset="0"/>
                <a:cs typeface="Arial" pitchFamily="34" charset="0"/>
              </a:rPr>
              <a:t> pushes you, hits you or harms you in any way physically)</a:t>
            </a:r>
          </a:p>
          <a:p>
            <a:endParaRPr lang="en-GB" sz="2000" dirty="0">
              <a:latin typeface="Arial" pitchFamily="34" charset="0"/>
              <a:cs typeface="Arial" pitchFamily="34" charset="0"/>
            </a:endParaRPr>
          </a:p>
          <a:p>
            <a:r>
              <a:rPr lang="en-GB" sz="2000" b="1" dirty="0">
                <a:latin typeface="Arial" pitchFamily="34" charset="0"/>
                <a:cs typeface="Arial" pitchFamily="34" charset="0"/>
              </a:rPr>
              <a:t>Name calling </a:t>
            </a:r>
            <a:r>
              <a:rPr lang="en-GB" sz="2000" dirty="0">
                <a:latin typeface="Arial" pitchFamily="34" charset="0"/>
                <a:cs typeface="Arial" pitchFamily="34" charset="0"/>
              </a:rPr>
              <a:t>(using insults and offensive nicknames)</a:t>
            </a:r>
          </a:p>
          <a:p>
            <a:endParaRPr lang="en-GB" sz="2000" dirty="0">
              <a:latin typeface="Arial" pitchFamily="34" charset="0"/>
              <a:cs typeface="Arial" pitchFamily="34" charset="0"/>
            </a:endParaRPr>
          </a:p>
          <a:p>
            <a:r>
              <a:rPr lang="en-GB" sz="2000" b="1" dirty="0">
                <a:latin typeface="Arial" pitchFamily="34" charset="0"/>
                <a:cs typeface="Arial" pitchFamily="34" charset="0"/>
              </a:rPr>
              <a:t>Social</a:t>
            </a:r>
            <a:r>
              <a:rPr lang="en-GB" sz="2000" dirty="0">
                <a:latin typeface="Arial" pitchFamily="34" charset="0"/>
                <a:cs typeface="Arial" pitchFamily="34" charset="0"/>
              </a:rPr>
              <a:t> (leaving out, fake rumours, damaging a person’s reputation, excluding others, online and offline)</a:t>
            </a:r>
          </a:p>
          <a:p>
            <a:endParaRPr lang="en-GB" sz="2000" dirty="0">
              <a:latin typeface="Arial" pitchFamily="34" charset="0"/>
              <a:cs typeface="Arial" pitchFamily="34" charset="0"/>
            </a:endParaRPr>
          </a:p>
          <a:p>
            <a:r>
              <a:rPr lang="en-GB" sz="2000" b="1" dirty="0">
                <a:latin typeface="Arial" pitchFamily="34" charset="0"/>
                <a:cs typeface="Arial" pitchFamily="34" charset="0"/>
              </a:rPr>
              <a:t>Cyberbullying</a:t>
            </a:r>
            <a:r>
              <a:rPr lang="en-GB" sz="2000" dirty="0">
                <a:latin typeface="Arial" pitchFamily="34" charset="0"/>
                <a:cs typeface="Arial" pitchFamily="34" charset="0"/>
              </a:rPr>
              <a:t> (being bullied online, via social networks, apps, messenger and phones)</a:t>
            </a:r>
          </a:p>
          <a:p>
            <a:endParaRPr lang="en-GB" sz="2000" dirty="0">
              <a:latin typeface="Arial" pitchFamily="34" charset="0"/>
              <a:cs typeface="Arial" pitchFamily="34" charset="0"/>
            </a:endParaRPr>
          </a:p>
          <a:p>
            <a:r>
              <a:rPr lang="en-GB" sz="2000" b="1" dirty="0">
                <a:latin typeface="Arial" pitchFamily="34" charset="0"/>
                <a:cs typeface="Arial" pitchFamily="34" charset="0"/>
              </a:rPr>
              <a:t>Sexual</a:t>
            </a:r>
            <a:r>
              <a:rPr lang="en-GB" sz="2000" dirty="0">
                <a:latin typeface="Arial" pitchFamily="34" charset="0"/>
                <a:cs typeface="Arial" pitchFamily="34" charset="0"/>
              </a:rPr>
              <a:t> (unwanted sexual advances, pressurised to do sexual things, sexting, sexuality, spreading sexual rumours)</a:t>
            </a:r>
          </a:p>
          <a:p>
            <a:pPr marL="342900" indent="-342900">
              <a:lnSpc>
                <a:spcPct val="250000"/>
              </a:lnSpc>
              <a:buFont typeface="Wingdings" panose="05000000000000000000" pitchFamily="2" charset="2"/>
              <a:buChar char="q"/>
            </a:pPr>
            <a:endParaRPr lang="en-GB" sz="2000" b="1" dirty="0">
              <a:solidFill>
                <a:srgbClr val="7030A0"/>
              </a:solidFill>
            </a:endParaRPr>
          </a:p>
        </p:txBody>
      </p:sp>
      <p:pic>
        <p:nvPicPr>
          <p:cNvPr id="7" name="Picture 5" descr="fram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980728"/>
            <a:ext cx="2736306" cy="475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1844824"/>
            <a:ext cx="1944216" cy="3312368"/>
          </a:xfrm>
          <a:prstGeom prst="rect">
            <a:avLst/>
          </a:prstGeom>
        </p:spPr>
      </p:pic>
    </p:spTree>
    <p:extLst>
      <p:ext uri="{BB962C8B-B14F-4D97-AF65-F5344CB8AC3E}">
        <p14:creationId xmlns:p14="http://schemas.microsoft.com/office/powerpoint/2010/main" val="1498126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548680"/>
            <a:ext cx="8352928" cy="461665"/>
          </a:xfrm>
          <a:prstGeom prst="rect">
            <a:avLst/>
          </a:prstGeom>
          <a:noFill/>
        </p:spPr>
        <p:txBody>
          <a:bodyPr wrap="square" rtlCol="0">
            <a:spAutoFit/>
          </a:bodyPr>
          <a:lstStyle/>
          <a:p>
            <a:r>
              <a:rPr lang="en-GB" sz="2400" b="1" dirty="0">
                <a:solidFill>
                  <a:srgbClr val="9F9E26"/>
                </a:solidFill>
                <a:latin typeface="Arial" panose="020B0604020202020204" pitchFamily="34" charset="0"/>
                <a:cs typeface="Arial" panose="020B0604020202020204" pitchFamily="34" charset="0"/>
              </a:rPr>
              <a:t>The scars bullying can leave - task</a:t>
            </a:r>
          </a:p>
        </p:txBody>
      </p:sp>
      <p:sp>
        <p:nvSpPr>
          <p:cNvPr id="6" name="TextBox 5"/>
          <p:cNvSpPr txBox="1"/>
          <p:nvPr/>
        </p:nvSpPr>
        <p:spPr>
          <a:xfrm>
            <a:off x="323527" y="6588060"/>
            <a:ext cx="8552185" cy="369332"/>
          </a:xfrm>
          <a:prstGeom prst="rect">
            <a:avLst/>
          </a:prstGeom>
          <a:noFill/>
        </p:spPr>
        <p:txBody>
          <a:bodyPr wrap="square" rtlCol="0">
            <a:spAutoFit/>
          </a:bodyPr>
          <a:lstStyle/>
          <a:p>
            <a:r>
              <a:rPr lang="en-GB" sz="900" dirty="0"/>
              <a:t>Family Lives is registered as a company limited by guarantee in England and Wales No. 3817762. Registered charity No.1077722. Copyright © Family Lives 2016</a:t>
            </a:r>
          </a:p>
          <a:p>
            <a:endParaRPr lang="en-GB" sz="900" dirty="0"/>
          </a:p>
        </p:txBody>
      </p:sp>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95227">
            <a:off x="4651104" y="2597311"/>
            <a:ext cx="1845518" cy="2436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2696" y="1412776"/>
            <a:ext cx="1602486" cy="230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09693">
            <a:off x="6386460" y="1602979"/>
            <a:ext cx="2221083" cy="149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623111">
            <a:off x="800643" y="3424519"/>
            <a:ext cx="1732356" cy="243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482" y="1215243"/>
            <a:ext cx="1252365" cy="136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3031" y="1227762"/>
            <a:ext cx="1341437"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015392">
            <a:off x="3526785" y="4309798"/>
            <a:ext cx="1432476" cy="1904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1375" y="4273228"/>
            <a:ext cx="1341437"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151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485917"/>
            <a:ext cx="8496944" cy="769441"/>
          </a:xfrm>
          <a:prstGeom prst="rect">
            <a:avLst/>
          </a:prstGeom>
          <a:noFill/>
        </p:spPr>
        <p:txBody>
          <a:bodyPr wrap="square" rtlCol="0">
            <a:spAutoFit/>
          </a:bodyPr>
          <a:lstStyle/>
          <a:p>
            <a:r>
              <a:rPr lang="en-GB" sz="2400" b="1" dirty="0">
                <a:solidFill>
                  <a:srgbClr val="9F9E26"/>
                </a:solidFill>
                <a:latin typeface="Arial" panose="020B0604020202020204" pitchFamily="34" charset="0"/>
                <a:cs typeface="Arial" panose="020B0604020202020204" pitchFamily="34" charset="0"/>
              </a:rPr>
              <a:t>What are the main effects of bullying - task</a:t>
            </a:r>
          </a:p>
          <a:p>
            <a:endParaRPr lang="en-GB" sz="2000" dirty="0">
              <a:solidFill>
                <a:srgbClr val="9F9E26"/>
              </a:solidFill>
              <a:latin typeface="Arial" pitchFamily="34" charset="0"/>
              <a:cs typeface="Arial" pitchFamily="34" charset="0"/>
            </a:endParaRPr>
          </a:p>
        </p:txBody>
      </p:sp>
      <p:sp>
        <p:nvSpPr>
          <p:cNvPr id="6" name="TextBox 5"/>
          <p:cNvSpPr txBox="1"/>
          <p:nvPr/>
        </p:nvSpPr>
        <p:spPr>
          <a:xfrm>
            <a:off x="323528" y="6588060"/>
            <a:ext cx="8496944" cy="369332"/>
          </a:xfrm>
          <a:prstGeom prst="rect">
            <a:avLst/>
          </a:prstGeom>
          <a:noFill/>
        </p:spPr>
        <p:txBody>
          <a:bodyPr wrap="square" rtlCol="0">
            <a:spAutoFit/>
          </a:bodyPr>
          <a:lstStyle/>
          <a:p>
            <a:r>
              <a:rPr lang="en-GB" sz="900" dirty="0"/>
              <a:t>Family Lives is registered as a company limited by guarantee in England and Wales No. 3817762. Registered charity No.1077722. Copyright © Family Lives 2016</a:t>
            </a:r>
          </a:p>
          <a:p>
            <a:endParaRPr lang="en-GB" sz="900" dirty="0"/>
          </a:p>
        </p:txBody>
      </p:sp>
      <p:graphicFrame>
        <p:nvGraphicFramePr>
          <p:cNvPr id="7" name="Table 6"/>
          <p:cNvGraphicFramePr>
            <a:graphicFrameLocks noGrp="1"/>
          </p:cNvGraphicFramePr>
          <p:nvPr/>
        </p:nvGraphicFramePr>
        <p:xfrm>
          <a:off x="262821" y="1484785"/>
          <a:ext cx="8632352" cy="4001616"/>
        </p:xfrm>
        <a:graphic>
          <a:graphicData uri="http://schemas.openxmlformats.org/drawingml/2006/table">
            <a:tbl>
              <a:tblPr firstRow="1" bandRow="1">
                <a:tableStyleId>{5C22544A-7EE6-4342-B048-85BDC9FD1C3A}</a:tableStyleId>
              </a:tblPr>
              <a:tblGrid>
                <a:gridCol w="2158088">
                  <a:extLst>
                    <a:ext uri="{9D8B030D-6E8A-4147-A177-3AD203B41FA5}">
                      <a16:colId xmlns:a16="http://schemas.microsoft.com/office/drawing/2014/main" val="20000"/>
                    </a:ext>
                  </a:extLst>
                </a:gridCol>
                <a:gridCol w="2158088">
                  <a:extLst>
                    <a:ext uri="{9D8B030D-6E8A-4147-A177-3AD203B41FA5}">
                      <a16:colId xmlns:a16="http://schemas.microsoft.com/office/drawing/2014/main" val="20001"/>
                    </a:ext>
                  </a:extLst>
                </a:gridCol>
                <a:gridCol w="2158088">
                  <a:extLst>
                    <a:ext uri="{9D8B030D-6E8A-4147-A177-3AD203B41FA5}">
                      <a16:colId xmlns:a16="http://schemas.microsoft.com/office/drawing/2014/main" val="20002"/>
                    </a:ext>
                  </a:extLst>
                </a:gridCol>
                <a:gridCol w="2158088">
                  <a:extLst>
                    <a:ext uri="{9D8B030D-6E8A-4147-A177-3AD203B41FA5}">
                      <a16:colId xmlns:a16="http://schemas.microsoft.com/office/drawing/2014/main" val="20003"/>
                    </a:ext>
                  </a:extLst>
                </a:gridCol>
              </a:tblGrid>
              <a:tr h="1422797">
                <a:tc>
                  <a:txBody>
                    <a:bodyPr/>
                    <a:lstStyle/>
                    <a:p>
                      <a:r>
                        <a:rPr lang="en-GB" sz="2500" b="0" dirty="0">
                          <a:latin typeface="Arial" panose="020B0604020202020204" pitchFamily="34" charset="0"/>
                          <a:cs typeface="Arial" panose="020B0604020202020204" pitchFamily="34" charset="0"/>
                        </a:rPr>
                        <a:t>Type</a:t>
                      </a:r>
                      <a:r>
                        <a:rPr lang="en-GB" sz="2500" b="0" baseline="0" dirty="0">
                          <a:latin typeface="Arial" panose="020B0604020202020204" pitchFamily="34" charset="0"/>
                          <a:cs typeface="Arial" panose="020B0604020202020204" pitchFamily="34" charset="0"/>
                        </a:rPr>
                        <a:t> of bullying</a:t>
                      </a:r>
                      <a:endParaRPr lang="en-US" sz="2500" b="0" dirty="0">
                        <a:latin typeface="Arial" panose="020B0604020202020204" pitchFamily="34" charset="0"/>
                        <a:cs typeface="Arial" panose="020B0604020202020204" pitchFamily="34" charset="0"/>
                      </a:endParaRPr>
                    </a:p>
                  </a:txBody>
                  <a:tcPr>
                    <a:solidFill>
                      <a:schemeClr val="bg1">
                        <a:lumMod val="65000"/>
                      </a:schemeClr>
                    </a:solidFill>
                  </a:tcPr>
                </a:tc>
                <a:tc>
                  <a:txBody>
                    <a:bodyPr/>
                    <a:lstStyle/>
                    <a:p>
                      <a:r>
                        <a:rPr lang="en-GB" sz="2500" b="0" dirty="0">
                          <a:latin typeface="Arial" panose="020B0604020202020204" pitchFamily="34" charset="0"/>
                          <a:cs typeface="Arial" panose="020B0604020202020204" pitchFamily="34" charset="0"/>
                        </a:rPr>
                        <a:t>Why does it happen</a:t>
                      </a:r>
                      <a:r>
                        <a:rPr lang="en-GB" sz="2500" b="0" baseline="0" dirty="0">
                          <a:latin typeface="Arial" panose="020B0604020202020204" pitchFamily="34" charset="0"/>
                          <a:cs typeface="Arial" panose="020B0604020202020204" pitchFamily="34" charset="0"/>
                        </a:rPr>
                        <a:t>?</a:t>
                      </a:r>
                      <a:endParaRPr lang="en-US" sz="2500" b="0" dirty="0">
                        <a:latin typeface="Arial" panose="020B0604020202020204" pitchFamily="34" charset="0"/>
                        <a:cs typeface="Arial" panose="020B0604020202020204" pitchFamily="34" charset="0"/>
                      </a:endParaRPr>
                    </a:p>
                  </a:txBody>
                  <a:tcPr>
                    <a:solidFill>
                      <a:schemeClr val="bg1">
                        <a:lumMod val="65000"/>
                      </a:schemeClr>
                    </a:solidFill>
                  </a:tcPr>
                </a:tc>
                <a:tc>
                  <a:txBody>
                    <a:bodyPr/>
                    <a:lstStyle/>
                    <a:p>
                      <a:r>
                        <a:rPr lang="en-GB" sz="2500" b="0" dirty="0">
                          <a:latin typeface="Arial" panose="020B0604020202020204" pitchFamily="34" charset="0"/>
                          <a:cs typeface="Arial" panose="020B0604020202020204" pitchFamily="34" charset="0"/>
                        </a:rPr>
                        <a:t>How does it make a person feel?</a:t>
                      </a:r>
                      <a:endParaRPr lang="en-US" sz="2500" b="0" dirty="0">
                        <a:latin typeface="Arial" panose="020B0604020202020204" pitchFamily="34" charset="0"/>
                        <a:cs typeface="Arial" panose="020B0604020202020204" pitchFamily="34" charset="0"/>
                      </a:endParaRPr>
                    </a:p>
                  </a:txBody>
                  <a:tcPr>
                    <a:solidFill>
                      <a:schemeClr val="bg1">
                        <a:lumMod val="65000"/>
                      </a:schemeClr>
                    </a:solidFill>
                  </a:tcPr>
                </a:tc>
                <a:tc>
                  <a:txBody>
                    <a:bodyPr/>
                    <a:lstStyle/>
                    <a:p>
                      <a:r>
                        <a:rPr lang="en-GB" sz="2500" b="0" dirty="0">
                          <a:latin typeface="Arial" panose="020B0604020202020204" pitchFamily="34" charset="0"/>
                          <a:cs typeface="Arial" panose="020B0604020202020204" pitchFamily="34" charset="0"/>
                        </a:rPr>
                        <a:t>How</a:t>
                      </a:r>
                      <a:r>
                        <a:rPr lang="en-GB" sz="2500" b="0" baseline="0" dirty="0">
                          <a:latin typeface="Arial" panose="020B0604020202020204" pitchFamily="34" charset="0"/>
                          <a:cs typeface="Arial" panose="020B0604020202020204" pitchFamily="34" charset="0"/>
                        </a:rPr>
                        <a:t> can this affect their life</a:t>
                      </a:r>
                      <a:r>
                        <a:rPr lang="en-GB" sz="2500" b="0" dirty="0">
                          <a:latin typeface="Arial" panose="020B0604020202020204" pitchFamily="34" charset="0"/>
                          <a:cs typeface="Arial" panose="020B0604020202020204" pitchFamily="34" charset="0"/>
                        </a:rPr>
                        <a:t>?</a:t>
                      </a:r>
                      <a:r>
                        <a:rPr lang="en-GB" sz="2500" b="0" baseline="0" dirty="0">
                          <a:latin typeface="Arial" panose="020B0604020202020204" pitchFamily="34" charset="0"/>
                          <a:cs typeface="Arial" panose="020B0604020202020204" pitchFamily="34" charset="0"/>
                        </a:rPr>
                        <a:t> </a:t>
                      </a:r>
                      <a:endParaRPr lang="en-US" sz="2500" b="0" dirty="0">
                        <a:latin typeface="Arial" panose="020B0604020202020204" pitchFamily="34" charset="0"/>
                        <a:cs typeface="Arial" panose="020B0604020202020204" pitchFamily="34" charset="0"/>
                      </a:endParaRPr>
                    </a:p>
                  </a:txBody>
                  <a:tcPr>
                    <a:solidFill>
                      <a:schemeClr val="bg1">
                        <a:lumMod val="65000"/>
                      </a:schemeClr>
                    </a:solidFill>
                  </a:tcPr>
                </a:tc>
                <a:extLst>
                  <a:ext uri="{0D108BD9-81ED-4DB2-BD59-A6C34878D82A}">
                    <a16:rowId xmlns:a16="http://schemas.microsoft.com/office/drawing/2014/main" val="10000"/>
                  </a:ext>
                </a:extLst>
              </a:tr>
              <a:tr h="2578819">
                <a:tc>
                  <a:txBody>
                    <a:bodyPr/>
                    <a:lstStyle/>
                    <a:p>
                      <a:endParaRPr lang="en-GB" sz="2300" i="1" dirty="0">
                        <a:solidFill>
                          <a:schemeClr val="accent1">
                            <a:lumMod val="50000"/>
                          </a:schemeClr>
                        </a:solidFill>
                        <a:latin typeface="Arial" panose="020B0604020202020204" pitchFamily="34" charset="0"/>
                        <a:cs typeface="Arial" panose="020B0604020202020204" pitchFamily="34" charset="0"/>
                      </a:endParaRPr>
                    </a:p>
                    <a:p>
                      <a:r>
                        <a:rPr lang="en-GB" sz="2300" i="0" dirty="0">
                          <a:solidFill>
                            <a:schemeClr val="accent1">
                              <a:lumMod val="50000"/>
                            </a:schemeClr>
                          </a:solidFill>
                          <a:latin typeface="Arial" panose="020B0604020202020204" pitchFamily="34" charset="0"/>
                          <a:cs typeface="Arial" panose="020B0604020202020204" pitchFamily="34" charset="0"/>
                        </a:rPr>
                        <a:t>Example: </a:t>
                      </a:r>
                    </a:p>
                    <a:p>
                      <a:endParaRPr lang="en-GB" sz="2300" i="1" dirty="0">
                        <a:solidFill>
                          <a:schemeClr val="accent1">
                            <a:lumMod val="50000"/>
                          </a:schemeClr>
                        </a:solidFill>
                        <a:latin typeface="Arial" panose="020B0604020202020204" pitchFamily="34" charset="0"/>
                        <a:cs typeface="Arial" panose="020B0604020202020204" pitchFamily="34" charset="0"/>
                      </a:endParaRPr>
                    </a:p>
                    <a:p>
                      <a:r>
                        <a:rPr lang="en-GB" sz="2300" i="1" dirty="0">
                          <a:solidFill>
                            <a:schemeClr val="accent1">
                              <a:lumMod val="50000"/>
                            </a:schemeClr>
                          </a:solidFill>
                          <a:latin typeface="Arial" panose="020B0604020202020204" pitchFamily="34" charset="0"/>
                          <a:cs typeface="Arial" panose="020B0604020202020204" pitchFamily="34" charset="0"/>
                        </a:rPr>
                        <a:t>Calling someone  “gay”</a:t>
                      </a:r>
                      <a:endParaRPr lang="en-US" sz="2300" i="1" dirty="0">
                        <a:solidFill>
                          <a:schemeClr val="accent1">
                            <a:lumMod val="50000"/>
                          </a:schemeClr>
                        </a:solidFill>
                        <a:latin typeface="Arial" panose="020B0604020202020204" pitchFamily="34" charset="0"/>
                        <a:cs typeface="Arial" panose="020B0604020202020204" pitchFamily="34" charset="0"/>
                      </a:endParaRPr>
                    </a:p>
                  </a:txBody>
                  <a:tcPr/>
                </a:tc>
                <a:tc>
                  <a:txBody>
                    <a:bodyPr/>
                    <a:lstStyle/>
                    <a:p>
                      <a:endParaRPr lang="en-GB" sz="2300" i="1" dirty="0">
                        <a:solidFill>
                          <a:schemeClr val="accent1">
                            <a:lumMod val="50000"/>
                          </a:schemeClr>
                        </a:solidFill>
                        <a:latin typeface="Arial" panose="020B0604020202020204" pitchFamily="34" charset="0"/>
                        <a:cs typeface="Arial" panose="020B0604020202020204" pitchFamily="34" charset="0"/>
                      </a:endParaRPr>
                    </a:p>
                    <a:p>
                      <a:endParaRPr lang="en-GB" sz="2300" i="1" dirty="0">
                        <a:solidFill>
                          <a:schemeClr val="accent1">
                            <a:lumMod val="50000"/>
                          </a:schemeClr>
                        </a:solidFill>
                        <a:latin typeface="Arial" panose="020B0604020202020204" pitchFamily="34" charset="0"/>
                        <a:cs typeface="Arial" panose="020B0604020202020204" pitchFamily="34" charset="0"/>
                      </a:endParaRPr>
                    </a:p>
                    <a:p>
                      <a:endParaRPr lang="en-GB" sz="2300" i="1" dirty="0">
                        <a:solidFill>
                          <a:schemeClr val="accent1">
                            <a:lumMod val="50000"/>
                          </a:schemeClr>
                        </a:solidFill>
                        <a:latin typeface="Arial" panose="020B0604020202020204" pitchFamily="34" charset="0"/>
                        <a:cs typeface="Arial" panose="020B0604020202020204" pitchFamily="34" charset="0"/>
                      </a:endParaRPr>
                    </a:p>
                    <a:p>
                      <a:r>
                        <a:rPr lang="en-GB" sz="2300" i="1" dirty="0">
                          <a:solidFill>
                            <a:schemeClr val="accent1">
                              <a:lumMod val="50000"/>
                            </a:schemeClr>
                          </a:solidFill>
                          <a:latin typeface="Arial" panose="020B0604020202020204" pitchFamily="34" charset="0"/>
                          <a:cs typeface="Arial" panose="020B0604020202020204" pitchFamily="34" charset="0"/>
                        </a:rPr>
                        <a:t>To</a:t>
                      </a:r>
                      <a:r>
                        <a:rPr lang="en-GB" sz="2300" i="1" baseline="0" dirty="0">
                          <a:solidFill>
                            <a:schemeClr val="accent1">
                              <a:lumMod val="50000"/>
                            </a:schemeClr>
                          </a:solidFill>
                          <a:latin typeface="Arial" panose="020B0604020202020204" pitchFamily="34" charset="0"/>
                          <a:cs typeface="Arial" panose="020B0604020202020204" pitchFamily="34" charset="0"/>
                        </a:rPr>
                        <a:t> intimidate someone</a:t>
                      </a:r>
                      <a:endParaRPr lang="en-US" sz="2300" i="1" dirty="0">
                        <a:solidFill>
                          <a:schemeClr val="accent1">
                            <a:lumMod val="50000"/>
                          </a:schemeClr>
                        </a:solidFill>
                        <a:latin typeface="Arial" panose="020B0604020202020204" pitchFamily="34" charset="0"/>
                        <a:cs typeface="Arial" panose="020B0604020202020204" pitchFamily="34" charset="0"/>
                      </a:endParaRPr>
                    </a:p>
                  </a:txBody>
                  <a:tcPr/>
                </a:tc>
                <a:tc>
                  <a:txBody>
                    <a:bodyPr/>
                    <a:lstStyle/>
                    <a:p>
                      <a:endParaRPr lang="en-GB" sz="2300" i="1" dirty="0">
                        <a:solidFill>
                          <a:schemeClr val="accent1">
                            <a:lumMod val="50000"/>
                          </a:schemeClr>
                        </a:solidFill>
                        <a:latin typeface="Arial" panose="020B0604020202020204" pitchFamily="34" charset="0"/>
                        <a:cs typeface="Arial" panose="020B0604020202020204" pitchFamily="34" charset="0"/>
                      </a:endParaRPr>
                    </a:p>
                    <a:p>
                      <a:endParaRPr lang="en-GB" sz="2300" i="1" dirty="0">
                        <a:solidFill>
                          <a:schemeClr val="accent1">
                            <a:lumMod val="50000"/>
                          </a:schemeClr>
                        </a:solidFill>
                        <a:latin typeface="Arial" panose="020B0604020202020204" pitchFamily="34" charset="0"/>
                        <a:cs typeface="Arial" panose="020B0604020202020204" pitchFamily="34" charset="0"/>
                      </a:endParaRPr>
                    </a:p>
                    <a:p>
                      <a:endParaRPr lang="en-GB" sz="2300" i="1" dirty="0">
                        <a:solidFill>
                          <a:schemeClr val="accent1">
                            <a:lumMod val="50000"/>
                          </a:schemeClr>
                        </a:solidFill>
                        <a:latin typeface="Arial" panose="020B0604020202020204" pitchFamily="34" charset="0"/>
                        <a:cs typeface="Arial" panose="020B0604020202020204" pitchFamily="34" charset="0"/>
                      </a:endParaRPr>
                    </a:p>
                    <a:p>
                      <a:r>
                        <a:rPr lang="en-GB" sz="2300" i="1" dirty="0">
                          <a:solidFill>
                            <a:schemeClr val="accent1">
                              <a:lumMod val="50000"/>
                            </a:schemeClr>
                          </a:solidFill>
                          <a:latin typeface="Arial" panose="020B0604020202020204" pitchFamily="34" charset="0"/>
                          <a:cs typeface="Arial" panose="020B0604020202020204" pitchFamily="34" charset="0"/>
                        </a:rPr>
                        <a:t>A</a:t>
                      </a:r>
                      <a:r>
                        <a:rPr lang="en-GB" sz="2300" i="1" baseline="0" dirty="0">
                          <a:solidFill>
                            <a:schemeClr val="accent1">
                              <a:lumMod val="50000"/>
                            </a:schemeClr>
                          </a:solidFill>
                          <a:latin typeface="Arial" panose="020B0604020202020204" pitchFamily="34" charset="0"/>
                          <a:cs typeface="Arial" panose="020B0604020202020204" pitchFamily="34" charset="0"/>
                        </a:rPr>
                        <a:t>nxious and d</a:t>
                      </a:r>
                      <a:r>
                        <a:rPr lang="en-GB" sz="2300" i="1" dirty="0">
                          <a:solidFill>
                            <a:schemeClr val="accent1">
                              <a:lumMod val="50000"/>
                            </a:schemeClr>
                          </a:solidFill>
                          <a:latin typeface="Arial" panose="020B0604020202020204" pitchFamily="34" charset="0"/>
                          <a:cs typeface="Arial" panose="020B0604020202020204" pitchFamily="34" charset="0"/>
                        </a:rPr>
                        <a:t>epressed</a:t>
                      </a:r>
                      <a:endParaRPr lang="en-US" sz="2300" i="1" dirty="0">
                        <a:solidFill>
                          <a:schemeClr val="accent1">
                            <a:lumMod val="50000"/>
                          </a:schemeClr>
                        </a:solidFill>
                        <a:latin typeface="Arial" panose="020B0604020202020204" pitchFamily="34" charset="0"/>
                        <a:cs typeface="Arial" panose="020B0604020202020204" pitchFamily="34" charset="0"/>
                      </a:endParaRPr>
                    </a:p>
                  </a:txBody>
                  <a:tcPr/>
                </a:tc>
                <a:tc>
                  <a:txBody>
                    <a:bodyPr/>
                    <a:lstStyle/>
                    <a:p>
                      <a:endParaRPr lang="en-GB" sz="2300" i="1" dirty="0">
                        <a:solidFill>
                          <a:schemeClr val="accent1">
                            <a:lumMod val="50000"/>
                          </a:schemeClr>
                        </a:solidFill>
                        <a:latin typeface="Arial" panose="020B0604020202020204" pitchFamily="34" charset="0"/>
                        <a:cs typeface="Arial" panose="020B0604020202020204" pitchFamily="34" charset="0"/>
                      </a:endParaRPr>
                    </a:p>
                    <a:p>
                      <a:endParaRPr lang="en-GB" sz="2300" i="1" dirty="0">
                        <a:solidFill>
                          <a:schemeClr val="accent1">
                            <a:lumMod val="50000"/>
                          </a:schemeClr>
                        </a:solidFill>
                        <a:latin typeface="Arial" panose="020B0604020202020204" pitchFamily="34" charset="0"/>
                        <a:cs typeface="Arial" panose="020B0604020202020204" pitchFamily="34" charset="0"/>
                      </a:endParaRPr>
                    </a:p>
                    <a:p>
                      <a:endParaRPr lang="en-GB" sz="2300" i="1" dirty="0">
                        <a:solidFill>
                          <a:schemeClr val="accent1">
                            <a:lumMod val="50000"/>
                          </a:schemeClr>
                        </a:solidFill>
                        <a:latin typeface="Arial" panose="020B0604020202020204" pitchFamily="34" charset="0"/>
                        <a:cs typeface="Arial" panose="020B0604020202020204" pitchFamily="34" charset="0"/>
                      </a:endParaRPr>
                    </a:p>
                    <a:p>
                      <a:r>
                        <a:rPr lang="en-GB" sz="2300" i="1" dirty="0">
                          <a:solidFill>
                            <a:schemeClr val="accent1">
                              <a:lumMod val="50000"/>
                            </a:schemeClr>
                          </a:solidFill>
                          <a:latin typeface="Arial" panose="020B0604020202020204" pitchFamily="34" charset="0"/>
                          <a:cs typeface="Arial" panose="020B0604020202020204" pitchFamily="34" charset="0"/>
                        </a:rPr>
                        <a:t>Not go to school</a:t>
                      </a:r>
                      <a:endParaRPr lang="en-US" sz="2300" i="1" dirty="0">
                        <a:solidFill>
                          <a:schemeClr val="accent1">
                            <a:lumMod val="50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592882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EF0F871CCC2A4BB08BEF0F3C4F4732" ma:contentTypeVersion="6" ma:contentTypeDescription="Create a new document." ma:contentTypeScope="" ma:versionID="4509671bd44ad6fd018ad8da358d22ad">
  <xsd:schema xmlns:xsd="http://www.w3.org/2001/XMLSchema" xmlns:xs="http://www.w3.org/2001/XMLSchema" xmlns:p="http://schemas.microsoft.com/office/2006/metadata/properties" xmlns:ns2="19fef328-fc15-4b52-9b6e-4eb75a12d7ba" xmlns:ns3="60fcb1a2-5e66-4b9f-afe2-9490a1c32c1b" targetNamespace="http://schemas.microsoft.com/office/2006/metadata/properties" ma:root="true" ma:fieldsID="dfb4b6bd31152aa642890ed03dee42aa" ns2:_="" ns3:_="">
    <xsd:import namespace="19fef328-fc15-4b52-9b6e-4eb75a12d7ba"/>
    <xsd:import namespace="60fcb1a2-5e66-4b9f-afe2-9490a1c32c1b"/>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fef328-fc15-4b52-9b6e-4eb75a12d7b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0fcb1a2-5e66-4b9f-afe2-9490a1c32c1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BF75B57-FCA5-4D8E-ABD4-DD4D04DD60E3}">
  <ds:schemaRefs>
    <ds:schemaRef ds:uri="http://schemas.microsoft.com/sharepoint/v3/contenttype/forms"/>
  </ds:schemaRefs>
</ds:datastoreItem>
</file>

<file path=customXml/itemProps2.xml><?xml version="1.0" encoding="utf-8"?>
<ds:datastoreItem xmlns:ds="http://schemas.openxmlformats.org/officeDocument/2006/customXml" ds:itemID="{CF5E52F2-FE4C-4376-9A10-1291F54014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fef328-fc15-4b52-9b6e-4eb75a12d7ba"/>
    <ds:schemaRef ds:uri="60fcb1a2-5e66-4b9f-afe2-9490a1c32c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55BDA5-1F35-4899-8A65-6C948226E91C}">
  <ds:schemaRefs>
    <ds:schemaRef ds:uri="http://schemas.openxmlformats.org/package/2006/metadata/core-properties"/>
    <ds:schemaRef ds:uri="19fef328-fc15-4b52-9b6e-4eb75a12d7ba"/>
    <ds:schemaRef ds:uri="http://www.w3.org/XML/1998/namespace"/>
    <ds:schemaRef ds:uri="http://purl.org/dc/dcmitype/"/>
    <ds:schemaRef ds:uri="http://schemas.microsoft.com/office/2006/documentManagement/types"/>
    <ds:schemaRef ds:uri="http://schemas.microsoft.com/office/2006/metadata/properties"/>
    <ds:schemaRef ds:uri="http://purl.org/dc/elements/1.1/"/>
    <ds:schemaRef ds:uri="http://schemas.microsoft.com/office/infopath/2007/PartnerControls"/>
    <ds:schemaRef ds:uri="60fcb1a2-5e66-4b9f-afe2-9490a1c32c1b"/>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28980</TotalTime>
  <Words>4452</Words>
  <Application>Microsoft Office PowerPoint</Application>
  <PresentationFormat>On-screen Show (4:3)</PresentationFormat>
  <Paragraphs>359</Paragraphs>
  <Slides>29</Slides>
  <Notes>29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Open Sans</vt:lpstr>
      <vt:lpstr>Roboto</vt:lpstr>
      <vt:lpstr>Wingdings</vt:lpstr>
      <vt:lpstr>Office Theme</vt:lpstr>
      <vt:lpstr>PowerPoint Presentation</vt:lpstr>
      <vt:lpstr>We Will</vt:lpstr>
      <vt:lpstr>The Golden Rules are a set of agreements that guide our behavior towards others.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Reflection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Tonkin</dc:creator>
  <cp:lastModifiedBy>L Howe</cp:lastModifiedBy>
  <cp:revision>279</cp:revision>
  <dcterms:created xsi:type="dcterms:W3CDTF">2013-06-15T19:16:18Z</dcterms:created>
  <dcterms:modified xsi:type="dcterms:W3CDTF">2021-05-27T20:54:53Z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0x01010002EF0F871CCC2A4BB08BEF0F3C4F4732</vt:lpwstr>
  </property>
</Properties>
</file>