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2"/>
  </p:notesMasterIdLst>
  <p:sldIdLst>
    <p:sldId id="318" r:id="rId5"/>
    <p:sldId id="573" r:id="rId6"/>
    <p:sldId id="574" r:id="rId7"/>
    <p:sldId id="576" r:id="rId8"/>
    <p:sldId id="577" r:id="rId9"/>
    <p:sldId id="578" r:id="rId10"/>
    <p:sldId id="579" r:id="rId11"/>
    <p:sldId id="580" r:id="rId12"/>
    <p:sldId id="575" r:id="rId13"/>
    <p:sldId id="569" r:id="rId14"/>
    <p:sldId id="571" r:id="rId15"/>
    <p:sldId id="572" r:id="rId16"/>
    <p:sldId id="581" r:id="rId17"/>
    <p:sldId id="582" r:id="rId18"/>
    <p:sldId id="583" r:id="rId19"/>
    <p:sldId id="570" r:id="rId20"/>
    <p:sldId id="568"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48DC5-3758-4731-5057-F5AAFDBFBE67}" v="886" dt="2021-06-28T07:51:41.344"/>
    <p1510:client id="{A7B6C89F-A0C3-2000-E4DF-53CF65966A5C}" v="292" dt="2021-05-17T07:45:14.035"/>
    <p1510:client id="{B8D68069-385F-4BDA-8944-027A34C8E64E}" v="6" dt="2021-01-20T13:34:28.666"/>
    <p1510:client id="{D5A0F264-6F89-4878-BDCD-16DABDC90E76}" v="430" dt="2021-01-13T13:07:52.172"/>
    <p1510:client id="{E288DCA3-74D8-B6E3-C2BF-E2DEA632E5D0}" v="282" dt="2021-06-30T09:45:38.575"/>
    <p1510:client id="{FDF0E430-C72C-FDC8-113C-AA92F08E8A12}" v="28" dt="2021-05-19T11:56:57.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4660"/>
  </p:normalViewPr>
  <p:slideViewPr>
    <p:cSldViewPr snapToGrid="0">
      <p:cViewPr varScale="1">
        <p:scale>
          <a:sx n="80" d="100"/>
          <a:sy n="80" d="100"/>
        </p:scale>
        <p:origin x="118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89"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9E005-D935-4745-8890-B2C97B1D3C58}" type="datetimeFigureOut">
              <a:rPr lang="en-GB" smtClean="0"/>
              <a:t>27/09/2021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B4F15-85EA-4C2F-8EC2-C00CFDF681B6}" type="slidenum">
              <a:rPr lang="en-GB" smtClean="0"/>
              <a:t>‹#›</a:t>
            </a:fld>
            <a:endParaRPr lang="en-GB"/>
          </a:p>
        </p:txBody>
      </p:sp>
    </p:spTree>
    <p:extLst>
      <p:ext uri="{BB962C8B-B14F-4D97-AF65-F5344CB8AC3E}">
        <p14:creationId xmlns:p14="http://schemas.microsoft.com/office/powerpoint/2010/main" val="714139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8CEEC6-9BA0-4E69-838D-A76F62303B99}" type="slidenum">
              <a:rPr lang="en-GB" smtClean="0"/>
              <a:t>11</a:t>
            </a:fld>
            <a:endParaRPr lang="en-GB" dirty="0"/>
          </a:p>
        </p:txBody>
      </p:sp>
    </p:spTree>
    <p:extLst>
      <p:ext uri="{BB962C8B-B14F-4D97-AF65-F5344CB8AC3E}">
        <p14:creationId xmlns:p14="http://schemas.microsoft.com/office/powerpoint/2010/main" val="2312963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EF80AD2F-934D-184C-A989-A78D81BD2F3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extBox 7"/>
          <p:cNvSpPr txBox="1">
            <a:spLocks noChangeArrowheads="1"/>
          </p:cNvSpPr>
          <p:nvPr userDrawn="1"/>
        </p:nvSpPr>
        <p:spPr bwMode="auto">
          <a:xfrm>
            <a:off x="3414715" y="6129339"/>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2" name="Title 1"/>
          <p:cNvSpPr>
            <a:spLocks noGrp="1"/>
          </p:cNvSpPr>
          <p:nvPr>
            <p:ph type="ctrTitle"/>
          </p:nvPr>
        </p:nvSpPr>
        <p:spPr>
          <a:xfrm>
            <a:off x="685800" y="1809502"/>
            <a:ext cx="7772400" cy="1177819"/>
          </a:xfrm>
        </p:spPr>
        <p:txBody>
          <a:bodyPr/>
          <a:lstStyle>
            <a:lvl1pPr>
              <a:defRPr b="1" i="0">
                <a:latin typeface="Gill Sans SemiBold" panose="020B0502020104020203" pitchFamily="34" charset="-79"/>
                <a:cs typeface="Gill Sans SemiBold" panose="020B0502020104020203" pitchFamily="34" charset="-79"/>
              </a:defRPr>
            </a:lvl1pPr>
          </a:lstStyle>
          <a:p>
            <a:r>
              <a:rPr lang="en-US"/>
              <a:t>Click to edit Master title style</a:t>
            </a:r>
          </a:p>
        </p:txBody>
      </p:sp>
      <p:sp>
        <p:nvSpPr>
          <p:cNvPr id="3" name="Subtitle 2"/>
          <p:cNvSpPr>
            <a:spLocks noGrp="1"/>
          </p:cNvSpPr>
          <p:nvPr>
            <p:ph type="subTitle" idx="1"/>
          </p:nvPr>
        </p:nvSpPr>
        <p:spPr>
          <a:xfrm>
            <a:off x="1371600" y="3147230"/>
            <a:ext cx="6400800" cy="807347"/>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0" name="Date Placeholder 3"/>
          <p:cNvSpPr>
            <a:spLocks noGrp="1"/>
          </p:cNvSpPr>
          <p:nvPr>
            <p:ph type="dt" sz="half" idx="10"/>
          </p:nvPr>
        </p:nvSpPr>
        <p:spPr/>
        <p:txBody>
          <a:bodyPr/>
          <a:lstStyle>
            <a:lvl1pPr>
              <a:defRPr/>
            </a:lvl1pPr>
          </a:lstStyle>
          <a:p>
            <a:pPr>
              <a:defRPr/>
            </a:pPr>
            <a:fld id="{04225DB9-72CF-3C41-A66F-8321A1A9F135}" type="datetimeFigureOut">
              <a:rPr lang="en-US"/>
              <a:pPr>
                <a:defRPr/>
              </a:pPr>
              <a:t>9/27/2021</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3D3F8588-5E6F-DB4F-9BAC-B275B424228E}" type="slidenum">
              <a:rPr lang="en-US"/>
              <a:pPr>
                <a:defRPr/>
              </a:pPr>
              <a:t>‹#›</a:t>
            </a:fld>
            <a:endParaRPr lang="en-US"/>
          </a:p>
        </p:txBody>
      </p:sp>
      <p:pic>
        <p:nvPicPr>
          <p:cNvPr id="6" name="Picture 5" descr="A close up of a sign&#10;&#10;Description automatically generated">
            <a:extLst>
              <a:ext uri="{FF2B5EF4-FFF2-40B4-BE49-F238E27FC236}">
                <a16:creationId xmlns:a16="http://schemas.microsoft.com/office/drawing/2014/main" id="{451C4162-F20C-1D4B-B67D-358D70A02FE2}"/>
              </a:ext>
            </a:extLst>
          </p:cNvPr>
          <p:cNvPicPr>
            <a:picLocks noChangeAspect="1"/>
          </p:cNvPicPr>
          <p:nvPr userDrawn="1"/>
        </p:nvPicPr>
        <p:blipFill>
          <a:blip r:embed="rId3"/>
          <a:stretch>
            <a:fillRect/>
          </a:stretch>
        </p:blipFill>
        <p:spPr>
          <a:xfrm>
            <a:off x="385802" y="312074"/>
            <a:ext cx="1612047" cy="728879"/>
          </a:xfrm>
          <a:prstGeom prst="rect">
            <a:avLst/>
          </a:prstGeom>
        </p:spPr>
      </p:pic>
    </p:spTree>
    <p:extLst>
      <p:ext uri="{BB962C8B-B14F-4D97-AF65-F5344CB8AC3E}">
        <p14:creationId xmlns:p14="http://schemas.microsoft.com/office/powerpoint/2010/main" val="54718748"/>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140081-3410-AB49-82A5-70E8AF9CF5D3}" type="datetimeFigureOut">
              <a:rPr lang="en-US"/>
              <a:pPr>
                <a:defRPr/>
              </a:pPr>
              <a:t>9/27/2021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245B68-4CA6-724D-BBBD-97C497E64E8C}" type="slidenum">
              <a:rPr lang="en-US"/>
              <a:pPr>
                <a:defRPr/>
              </a:pPr>
              <a:t>‹#›</a:t>
            </a:fld>
            <a:endParaRPr lang="en-US"/>
          </a:p>
        </p:txBody>
      </p:sp>
    </p:spTree>
    <p:extLst>
      <p:ext uri="{BB962C8B-B14F-4D97-AF65-F5344CB8AC3E}">
        <p14:creationId xmlns:p14="http://schemas.microsoft.com/office/powerpoint/2010/main" val="2703776815"/>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E5D645-D078-9C49-A4F4-874DDC98A07C}" type="datetimeFigureOut">
              <a:rPr lang="en-US"/>
              <a:pPr>
                <a:defRPr/>
              </a:pPr>
              <a:t>9/27/2021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EFE26C-5E71-F045-92DE-29CDD24AC876}" type="slidenum">
              <a:rPr lang="en-US"/>
              <a:pPr>
                <a:defRPr/>
              </a:pPr>
              <a:t>‹#›</a:t>
            </a:fld>
            <a:endParaRPr lang="en-US"/>
          </a:p>
        </p:txBody>
      </p:sp>
    </p:spTree>
    <p:extLst>
      <p:ext uri="{BB962C8B-B14F-4D97-AF65-F5344CB8AC3E}">
        <p14:creationId xmlns:p14="http://schemas.microsoft.com/office/powerpoint/2010/main" val="2993034118"/>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26F69856-77BE-4E41-B05D-95BE3F92D00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i="0">
                <a:latin typeface="Gill Sans SemiBold" panose="020B0502020104020203" pitchFamily="34" charset="-79"/>
                <a:cs typeface="Gill Sans SemiBold" panose="020B0502020104020203" pitchFamily="34" charset="-79"/>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0D3876AB-D7E7-7645-B291-4F87EEEC765E}" type="datetimeFigureOut">
              <a:rPr lang="en-US"/>
              <a:pPr>
                <a:defRPr/>
              </a:pPr>
              <a:t>9/27/2021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C9C835B-4A79-5146-9CB1-D4E5716653F7}" type="slidenum">
              <a:rPr lang="en-US"/>
              <a:pPr>
                <a:defRPr/>
              </a:pPr>
              <a:t>‹#›</a:t>
            </a:fld>
            <a:endParaRPr lang="en-US"/>
          </a:p>
        </p:txBody>
      </p:sp>
      <p:pic>
        <p:nvPicPr>
          <p:cNvPr id="9" name="Picture 8" descr="A close up of a sign&#10;&#10;Description automatically generated">
            <a:extLst>
              <a:ext uri="{FF2B5EF4-FFF2-40B4-BE49-F238E27FC236}">
                <a16:creationId xmlns:a16="http://schemas.microsoft.com/office/drawing/2014/main" id="{A0BFD1FB-1602-1942-A942-B3ECAF1AF95E}"/>
              </a:ext>
            </a:extLst>
          </p:cNvPr>
          <p:cNvPicPr>
            <a:picLocks noChangeAspect="1"/>
          </p:cNvPicPr>
          <p:nvPr userDrawn="1"/>
        </p:nvPicPr>
        <p:blipFill>
          <a:blip r:embed="rId3"/>
          <a:stretch>
            <a:fillRect/>
          </a:stretch>
        </p:blipFill>
        <p:spPr>
          <a:xfrm>
            <a:off x="385804" y="5992597"/>
            <a:ext cx="1220161" cy="551690"/>
          </a:xfrm>
          <a:prstGeom prst="rect">
            <a:avLst/>
          </a:prstGeom>
        </p:spPr>
      </p:pic>
    </p:spTree>
    <p:extLst>
      <p:ext uri="{BB962C8B-B14F-4D97-AF65-F5344CB8AC3E}">
        <p14:creationId xmlns:p14="http://schemas.microsoft.com/office/powerpoint/2010/main" val="639619986"/>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4872080-BD06-2443-B352-0022ADD6B01F}" type="datetimeFigureOut">
              <a:rPr lang="en-US"/>
              <a:pPr>
                <a:defRPr/>
              </a:pPr>
              <a:t>9/27/2021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A6C901-0547-C54A-B48F-FAA6916F00AD}" type="slidenum">
              <a:rPr lang="en-US"/>
              <a:pPr>
                <a:defRPr/>
              </a:pPr>
              <a:t>‹#›</a:t>
            </a:fld>
            <a:endParaRPr lang="en-US"/>
          </a:p>
        </p:txBody>
      </p:sp>
    </p:spTree>
    <p:extLst>
      <p:ext uri="{BB962C8B-B14F-4D97-AF65-F5344CB8AC3E}">
        <p14:creationId xmlns:p14="http://schemas.microsoft.com/office/powerpoint/2010/main" val="3117115713"/>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90DF9BF-E0CE-E445-BE5A-66E0FF769C9E}" type="datetimeFigureOut">
              <a:rPr lang="en-US"/>
              <a:pPr>
                <a:defRPr/>
              </a:pPr>
              <a:t>9/27/2021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5E0FB4-FE49-524A-9CEE-D1AA896CC097}" type="slidenum">
              <a:rPr lang="en-US"/>
              <a:pPr>
                <a:defRPr/>
              </a:pPr>
              <a:t>‹#›</a:t>
            </a:fld>
            <a:endParaRPr lang="en-US"/>
          </a:p>
        </p:txBody>
      </p:sp>
    </p:spTree>
    <p:extLst>
      <p:ext uri="{BB962C8B-B14F-4D97-AF65-F5344CB8AC3E}">
        <p14:creationId xmlns:p14="http://schemas.microsoft.com/office/powerpoint/2010/main" val="316254589"/>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41CEF4-8067-D542-84BB-8D155E107FC6}" type="datetimeFigureOut">
              <a:rPr lang="en-US"/>
              <a:pPr>
                <a:defRPr/>
              </a:pPr>
              <a:t>9/27/2021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E1F88A-2603-DA44-9AA1-D264A0D4A011}" type="slidenum">
              <a:rPr lang="en-US"/>
              <a:pPr>
                <a:defRPr/>
              </a:pPr>
              <a:t>‹#›</a:t>
            </a:fld>
            <a:endParaRPr lang="en-US"/>
          </a:p>
        </p:txBody>
      </p:sp>
    </p:spTree>
    <p:extLst>
      <p:ext uri="{BB962C8B-B14F-4D97-AF65-F5344CB8AC3E}">
        <p14:creationId xmlns:p14="http://schemas.microsoft.com/office/powerpoint/2010/main" val="3828885621"/>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DF10A86-3884-8E46-A9E9-BEE738FB2460}" type="datetimeFigureOut">
              <a:rPr lang="en-US"/>
              <a:pPr>
                <a:defRPr/>
              </a:pPr>
              <a:t>9/27/2021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B54EA1-1DF8-A94B-AC2A-ADC90313EA2D}" type="slidenum">
              <a:rPr lang="en-US"/>
              <a:pPr>
                <a:defRPr/>
              </a:pPr>
              <a:t>‹#›</a:t>
            </a:fld>
            <a:endParaRPr lang="en-US"/>
          </a:p>
        </p:txBody>
      </p:sp>
    </p:spTree>
    <p:extLst>
      <p:ext uri="{BB962C8B-B14F-4D97-AF65-F5344CB8AC3E}">
        <p14:creationId xmlns:p14="http://schemas.microsoft.com/office/powerpoint/2010/main" val="1214738595"/>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A45F20-6F0B-0B4D-9501-269D6D83363E}" type="datetimeFigureOut">
              <a:rPr lang="en-US"/>
              <a:pPr>
                <a:defRPr/>
              </a:pPr>
              <a:t>9/27/2021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AEA9BC9-1E43-7341-B46C-82ECBFE798AB}" type="slidenum">
              <a:rPr lang="en-US"/>
              <a:pPr>
                <a:defRPr/>
              </a:pPr>
              <a:t>‹#›</a:t>
            </a:fld>
            <a:endParaRPr lang="en-US"/>
          </a:p>
        </p:txBody>
      </p:sp>
    </p:spTree>
    <p:extLst>
      <p:ext uri="{BB962C8B-B14F-4D97-AF65-F5344CB8AC3E}">
        <p14:creationId xmlns:p14="http://schemas.microsoft.com/office/powerpoint/2010/main" val="1039204964"/>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225448-2B72-2B4B-A827-41C5AF5AEAC3}" type="datetimeFigureOut">
              <a:rPr lang="en-US"/>
              <a:pPr>
                <a:defRPr/>
              </a:pPr>
              <a:t>9/27/2021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9413A3-911B-B245-A85D-1379038AF195}" type="slidenum">
              <a:rPr lang="en-US"/>
              <a:pPr>
                <a:defRPr/>
              </a:pPr>
              <a:t>‹#›</a:t>
            </a:fld>
            <a:endParaRPr lang="en-US"/>
          </a:p>
        </p:txBody>
      </p:sp>
    </p:spTree>
    <p:extLst>
      <p:ext uri="{BB962C8B-B14F-4D97-AF65-F5344CB8AC3E}">
        <p14:creationId xmlns:p14="http://schemas.microsoft.com/office/powerpoint/2010/main" val="1736855897"/>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5D18762-390B-8848-AE96-2B3DB79D6F97}" type="datetimeFigureOut">
              <a:rPr lang="en-US"/>
              <a:pPr>
                <a:defRPr/>
              </a:pPr>
              <a:t>9/27/2021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1F3BB7-0CAD-B448-9451-9362B3D19EF3}" type="slidenum">
              <a:rPr lang="en-US"/>
              <a:pPr>
                <a:defRPr/>
              </a:pPr>
              <a:t>‹#›</a:t>
            </a:fld>
            <a:endParaRPr lang="en-US"/>
          </a:p>
        </p:txBody>
      </p:sp>
    </p:spTree>
    <p:extLst>
      <p:ext uri="{BB962C8B-B14F-4D97-AF65-F5344CB8AC3E}">
        <p14:creationId xmlns:p14="http://schemas.microsoft.com/office/powerpoint/2010/main" val="1292367074"/>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370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yriad Pro"/>
                <a:ea typeface="+mn-ea"/>
                <a:cs typeface="+mn-cs"/>
              </a:defRPr>
            </a:lvl1pPr>
          </a:lstStyle>
          <a:p>
            <a:pPr>
              <a:defRPr/>
            </a:pPr>
            <a:fld id="{20A8B6A3-EB42-3A48-9EBD-8941EBCD3A13}" type="datetimeFigureOut">
              <a:rPr lang="en-US" smtClean="0"/>
              <a:pPr>
                <a:defRPr/>
              </a:pPr>
              <a:t>9/27/2021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yriad Pro"/>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yriad Pro"/>
                <a:ea typeface="+mn-ea"/>
                <a:cs typeface="+mn-cs"/>
              </a:defRPr>
            </a:lvl1pPr>
          </a:lstStyle>
          <a:p>
            <a:pPr>
              <a:defRPr/>
            </a:pPr>
            <a:fld id="{A41A076E-F768-F84A-8D34-F94D3C2CF7B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yriad Pro"/>
          <a:ea typeface="ＭＳ Ｐゴシック"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yriad Pro"/>
          <a:ea typeface="ＭＳ Ｐゴシック" charset="0"/>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yriad Pro"/>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yriad Pro"/>
          <a:ea typeface="ＭＳ Ｐゴシック" charset="0"/>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yriad Pro"/>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891" y="1083944"/>
            <a:ext cx="7772400" cy="2003522"/>
          </a:xfrm>
        </p:spPr>
        <p:txBody>
          <a:bodyPr/>
          <a:lstStyle/>
          <a:p>
            <a:r>
              <a:rPr lang="en-GB" sz="3600" dirty="0" smtClean="0">
                <a:solidFill>
                  <a:schemeClr val="tx2">
                    <a:lumMod val="75000"/>
                  </a:schemeClr>
                </a:solidFill>
                <a:latin typeface="Arial"/>
                <a:ea typeface="ＭＳ Ｐゴシック"/>
                <a:cs typeface="Arial"/>
              </a:rPr>
              <a:t>Hermitage Academy </a:t>
            </a:r>
            <a:r>
              <a:rPr lang="en-GB" dirty="0">
                <a:latin typeface="Arial"/>
                <a:ea typeface="ＭＳ Ｐゴシック"/>
                <a:cs typeface="Arial"/>
              </a:rPr>
              <a:t/>
            </a:r>
            <a:br>
              <a:rPr lang="en-GB" dirty="0">
                <a:latin typeface="Arial"/>
                <a:ea typeface="ＭＳ Ｐゴシック"/>
                <a:cs typeface="Arial"/>
              </a:rPr>
            </a:br>
            <a:r>
              <a:rPr lang="en-GB" dirty="0" smtClean="0">
                <a:latin typeface="Arial"/>
                <a:ea typeface="ＭＳ Ｐゴシック"/>
                <a:cs typeface="Arial"/>
              </a:rPr>
              <a:t/>
            </a:r>
            <a:br>
              <a:rPr lang="en-GB" dirty="0" smtClean="0">
                <a:latin typeface="Arial"/>
                <a:ea typeface="ＭＳ Ｐゴシック"/>
                <a:cs typeface="Arial"/>
              </a:rPr>
            </a:br>
            <a:r>
              <a:rPr lang="en-GB" sz="3600" dirty="0" smtClean="0">
                <a:solidFill>
                  <a:schemeClr val="tx2">
                    <a:lumMod val="60000"/>
                    <a:lumOff val="40000"/>
                  </a:schemeClr>
                </a:solidFill>
                <a:latin typeface="Arial"/>
                <a:ea typeface="ＭＳ Ｐゴシック"/>
                <a:cs typeface="Arial"/>
              </a:rPr>
              <a:t>Welcome to </a:t>
            </a:r>
            <a:r>
              <a:rPr lang="en-GB" sz="3600" dirty="0" smtClean="0">
                <a:solidFill>
                  <a:schemeClr val="tx2">
                    <a:lumMod val="60000"/>
                    <a:lumOff val="40000"/>
                  </a:schemeClr>
                </a:solidFill>
                <a:latin typeface="Arial"/>
                <a:ea typeface="ＭＳ Ｐゴシック"/>
                <a:cs typeface="Arial"/>
              </a:rPr>
              <a:t>the </a:t>
            </a:r>
            <a:br>
              <a:rPr lang="en-GB" sz="3600" dirty="0" smtClean="0">
                <a:solidFill>
                  <a:schemeClr val="tx2">
                    <a:lumMod val="60000"/>
                    <a:lumOff val="40000"/>
                  </a:schemeClr>
                </a:solidFill>
                <a:latin typeface="Arial"/>
                <a:ea typeface="ＭＳ Ｐゴシック"/>
                <a:cs typeface="Arial"/>
              </a:rPr>
            </a:br>
            <a:r>
              <a:rPr lang="en-GB" sz="3600" dirty="0" smtClean="0">
                <a:solidFill>
                  <a:schemeClr val="tx2">
                    <a:lumMod val="60000"/>
                    <a:lumOff val="40000"/>
                  </a:schemeClr>
                </a:solidFill>
                <a:latin typeface="Arial"/>
                <a:ea typeface="ＭＳ Ｐゴシック"/>
                <a:cs typeface="Arial"/>
              </a:rPr>
              <a:t>Physical </a:t>
            </a:r>
            <a:r>
              <a:rPr lang="en-GB" sz="3600" dirty="0" smtClean="0">
                <a:solidFill>
                  <a:schemeClr val="tx2">
                    <a:lumMod val="60000"/>
                    <a:lumOff val="40000"/>
                  </a:schemeClr>
                </a:solidFill>
                <a:latin typeface="Arial"/>
                <a:ea typeface="ＭＳ Ｐゴシック"/>
                <a:cs typeface="Arial"/>
              </a:rPr>
              <a:t>Education </a:t>
            </a:r>
            <a:br>
              <a:rPr lang="en-GB" sz="3600" dirty="0" smtClean="0">
                <a:solidFill>
                  <a:schemeClr val="tx2">
                    <a:lumMod val="60000"/>
                    <a:lumOff val="40000"/>
                  </a:schemeClr>
                </a:solidFill>
                <a:latin typeface="Arial"/>
                <a:ea typeface="ＭＳ Ｐゴシック"/>
                <a:cs typeface="Arial"/>
              </a:rPr>
            </a:br>
            <a:r>
              <a:rPr lang="en-GB" sz="3600" dirty="0" smtClean="0">
                <a:solidFill>
                  <a:schemeClr val="tx2">
                    <a:lumMod val="60000"/>
                    <a:lumOff val="40000"/>
                  </a:schemeClr>
                </a:solidFill>
                <a:latin typeface="Arial"/>
                <a:ea typeface="ＭＳ Ｐゴシック"/>
                <a:cs typeface="Arial"/>
              </a:rPr>
              <a:t>Department</a:t>
            </a:r>
            <a:endParaRPr lang="en-GB" sz="3600"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581891" y="3686603"/>
            <a:ext cx="8137382" cy="2640913"/>
          </a:xfrm>
          <a:prstGeom prst="rect">
            <a:avLst/>
          </a:prstGeom>
        </p:spPr>
      </p:pic>
    </p:spTree>
    <p:extLst>
      <p:ext uri="{BB962C8B-B14F-4D97-AF65-F5344CB8AC3E}">
        <p14:creationId xmlns:p14="http://schemas.microsoft.com/office/powerpoint/2010/main" val="3699356431"/>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4"/>
          </a:xfrm>
        </p:spPr>
        <p:txBody>
          <a:bodyPr/>
          <a:lstStyle/>
          <a:p>
            <a:r>
              <a:rPr lang="en-GB" dirty="0" smtClean="0">
                <a:solidFill>
                  <a:schemeClr val="tx2">
                    <a:lumMod val="75000"/>
                  </a:schemeClr>
                </a:solidFill>
              </a:rPr>
              <a:t>Extra-Curricular Clubs</a:t>
            </a:r>
            <a:endParaRPr lang="en-GB" dirty="0">
              <a:solidFill>
                <a:schemeClr val="tx2">
                  <a:lumMod val="75000"/>
                </a:schemeClr>
              </a:solidFill>
            </a:endParaRPr>
          </a:p>
        </p:txBody>
      </p:sp>
      <p:sp>
        <p:nvSpPr>
          <p:cNvPr id="3" name="Content Placeholder 2"/>
          <p:cNvSpPr>
            <a:spLocks noGrp="1"/>
          </p:cNvSpPr>
          <p:nvPr>
            <p:ph idx="1"/>
          </p:nvPr>
        </p:nvSpPr>
        <p:spPr>
          <a:xfrm>
            <a:off x="457200" y="1905002"/>
            <a:ext cx="8229600" cy="4204853"/>
          </a:xfrm>
        </p:spPr>
        <p:txBody>
          <a:bodyPr/>
          <a:lstStyle/>
          <a:p>
            <a:r>
              <a:rPr lang="en-GB" b="1" dirty="0" smtClean="0">
                <a:solidFill>
                  <a:schemeClr val="tx2">
                    <a:lumMod val="40000"/>
                    <a:lumOff val="60000"/>
                  </a:schemeClr>
                </a:solidFill>
              </a:rPr>
              <a:t>Every half-term we offer a new range and variety of Morning, Lunch and Afterschool sports and activities.</a:t>
            </a:r>
          </a:p>
          <a:p>
            <a:r>
              <a:rPr lang="en-GB" b="1" dirty="0" smtClean="0">
                <a:solidFill>
                  <a:schemeClr val="tx2">
                    <a:lumMod val="40000"/>
                    <a:lumOff val="60000"/>
                  </a:schemeClr>
                </a:solidFill>
              </a:rPr>
              <a:t>We try to follow our seasonal sports and have regular Boys and Girls Football fixtures, a full Netball season and Summer Sports and Activities in Athletics and Cricket seasons too.</a:t>
            </a:r>
          </a:p>
          <a:p>
            <a:endParaRPr lang="en-GB" dirty="0"/>
          </a:p>
        </p:txBody>
      </p:sp>
    </p:spTree>
    <p:extLst>
      <p:ext uri="{BB962C8B-B14F-4D97-AF65-F5344CB8AC3E}">
        <p14:creationId xmlns:p14="http://schemas.microsoft.com/office/powerpoint/2010/main" val="3888719484"/>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3556" y="257261"/>
            <a:ext cx="5055980" cy="6513774"/>
          </a:xfrm>
          <a:prstGeom prst="rect">
            <a:avLst/>
          </a:prstGeom>
        </p:spPr>
      </p:pic>
      <p:sp>
        <p:nvSpPr>
          <p:cNvPr id="4" name="TextBox 3"/>
          <p:cNvSpPr txBox="1"/>
          <p:nvPr/>
        </p:nvSpPr>
        <p:spPr>
          <a:xfrm>
            <a:off x="268187" y="1263316"/>
            <a:ext cx="3495368" cy="3416320"/>
          </a:xfrm>
          <a:prstGeom prst="rect">
            <a:avLst/>
          </a:prstGeom>
          <a:noFill/>
        </p:spPr>
        <p:txBody>
          <a:bodyPr wrap="square" rtlCol="0">
            <a:spAutoFit/>
          </a:bodyPr>
          <a:lstStyle/>
          <a:p>
            <a:r>
              <a:rPr lang="en-GB" b="1" dirty="0" smtClean="0">
                <a:solidFill>
                  <a:schemeClr val="tx2">
                    <a:lumMod val="60000"/>
                    <a:lumOff val="40000"/>
                  </a:schemeClr>
                </a:solidFill>
              </a:rPr>
              <a:t>	</a:t>
            </a:r>
            <a:r>
              <a:rPr lang="en-GB" b="1" u="sng" dirty="0" smtClean="0">
                <a:solidFill>
                  <a:schemeClr val="tx2">
                    <a:lumMod val="60000"/>
                    <a:lumOff val="40000"/>
                  </a:schemeClr>
                </a:solidFill>
              </a:rPr>
              <a:t>Morning &amp; Lunch-Time </a:t>
            </a:r>
          </a:p>
          <a:p>
            <a:r>
              <a:rPr lang="en-GB" b="1" dirty="0" smtClean="0">
                <a:solidFill>
                  <a:schemeClr val="tx2">
                    <a:lumMod val="60000"/>
                    <a:lumOff val="40000"/>
                  </a:schemeClr>
                </a:solidFill>
              </a:rPr>
              <a:t>	</a:t>
            </a:r>
            <a:r>
              <a:rPr lang="en-GB" b="1" u="sng" dirty="0" smtClean="0">
                <a:solidFill>
                  <a:schemeClr val="tx2">
                    <a:lumMod val="60000"/>
                    <a:lumOff val="40000"/>
                  </a:schemeClr>
                </a:solidFill>
              </a:rPr>
              <a:t>Clubs and Activities</a:t>
            </a:r>
          </a:p>
          <a:p>
            <a:endParaRPr lang="en-GB" b="1" u="sng" dirty="0"/>
          </a:p>
          <a:p>
            <a:r>
              <a:rPr lang="en-GB" dirty="0" smtClean="0">
                <a:solidFill>
                  <a:schemeClr val="tx2">
                    <a:lumMod val="75000"/>
                  </a:schemeClr>
                </a:solidFill>
              </a:rPr>
              <a:t>We now have morning and afterschool clubs available to everyone in all years, before school and year groups have access to the sports hall and Astro turf on pre-determined days.</a:t>
            </a:r>
          </a:p>
          <a:p>
            <a:endParaRPr lang="en-GB" dirty="0" smtClean="0">
              <a:solidFill>
                <a:schemeClr val="tx2">
                  <a:lumMod val="75000"/>
                </a:schemeClr>
              </a:solidFill>
            </a:endParaRPr>
          </a:p>
          <a:p>
            <a:endParaRPr lang="en-GB" dirty="0"/>
          </a:p>
          <a:p>
            <a:endParaRPr lang="en-GB" dirty="0"/>
          </a:p>
        </p:txBody>
      </p:sp>
    </p:spTree>
    <p:extLst>
      <p:ext uri="{BB962C8B-B14F-4D97-AF65-F5344CB8AC3E}">
        <p14:creationId xmlns:p14="http://schemas.microsoft.com/office/powerpoint/2010/main" val="2949071093"/>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18388" y="117988"/>
            <a:ext cx="5663380" cy="6669794"/>
          </a:xfrm>
          <a:prstGeom prst="rect">
            <a:avLst/>
          </a:prstGeom>
        </p:spPr>
      </p:pic>
      <p:sp>
        <p:nvSpPr>
          <p:cNvPr id="5" name="TextBox 4"/>
          <p:cNvSpPr txBox="1"/>
          <p:nvPr/>
        </p:nvSpPr>
        <p:spPr>
          <a:xfrm>
            <a:off x="333779" y="1654925"/>
            <a:ext cx="2890684" cy="3416320"/>
          </a:xfrm>
          <a:prstGeom prst="rect">
            <a:avLst/>
          </a:prstGeom>
          <a:noFill/>
        </p:spPr>
        <p:txBody>
          <a:bodyPr wrap="square" rtlCol="0">
            <a:spAutoFit/>
          </a:bodyPr>
          <a:lstStyle/>
          <a:p>
            <a:r>
              <a:rPr lang="en-GB" b="1" u="sng" dirty="0" smtClean="0">
                <a:solidFill>
                  <a:schemeClr val="tx2">
                    <a:lumMod val="60000"/>
                    <a:lumOff val="40000"/>
                  </a:schemeClr>
                </a:solidFill>
              </a:rPr>
              <a:t>New Afterschool Timetable</a:t>
            </a:r>
          </a:p>
          <a:p>
            <a:endParaRPr lang="en-GB" dirty="0" smtClean="0"/>
          </a:p>
          <a:p>
            <a:r>
              <a:rPr lang="en-GB" dirty="0" smtClean="0">
                <a:solidFill>
                  <a:schemeClr val="tx2">
                    <a:lumMod val="75000"/>
                  </a:schemeClr>
                </a:solidFill>
              </a:rPr>
              <a:t>We now have for each half term a full curriculum of after school extra curricular activities these can be found on the school website and they alternate around the seasons.</a:t>
            </a:r>
          </a:p>
          <a:p>
            <a:endParaRPr lang="en-GB" dirty="0">
              <a:solidFill>
                <a:schemeClr val="tx2">
                  <a:lumMod val="75000"/>
                </a:schemeClr>
              </a:solidFill>
            </a:endParaRPr>
          </a:p>
          <a:p>
            <a:r>
              <a:rPr lang="en-GB" dirty="0" smtClean="0">
                <a:solidFill>
                  <a:schemeClr val="tx2">
                    <a:lumMod val="75000"/>
                  </a:schemeClr>
                </a:solidFill>
              </a:rPr>
              <a:t>Here is our Autumn Half Term 1 offer.</a:t>
            </a:r>
            <a:endParaRPr lang="en-GB" dirty="0">
              <a:solidFill>
                <a:schemeClr val="tx2">
                  <a:lumMod val="75000"/>
                </a:schemeClr>
              </a:solidFill>
            </a:endParaRPr>
          </a:p>
        </p:txBody>
      </p:sp>
    </p:spTree>
    <p:extLst>
      <p:ext uri="{BB962C8B-B14F-4D97-AF65-F5344CB8AC3E}">
        <p14:creationId xmlns:p14="http://schemas.microsoft.com/office/powerpoint/2010/main" val="4229878945"/>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60000"/>
                    <a:lumOff val="40000"/>
                  </a:schemeClr>
                </a:solidFill>
              </a:rPr>
              <a:t>Year 7 Curriculum</a:t>
            </a:r>
            <a:endParaRPr lang="en-GB"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stretch>
            <a:fillRect/>
          </a:stretch>
        </p:blipFill>
        <p:spPr>
          <a:xfrm>
            <a:off x="704850" y="1669256"/>
            <a:ext cx="7734300" cy="3562350"/>
          </a:xfrm>
          <a:prstGeom prst="rect">
            <a:avLst/>
          </a:prstGeom>
        </p:spPr>
      </p:pic>
    </p:spTree>
    <p:extLst>
      <p:ext uri="{BB962C8B-B14F-4D97-AF65-F5344CB8AC3E}">
        <p14:creationId xmlns:p14="http://schemas.microsoft.com/office/powerpoint/2010/main" val="2948089905"/>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60000"/>
                    <a:lumOff val="40000"/>
                  </a:schemeClr>
                </a:solidFill>
              </a:rPr>
              <a:t>Year 8 Curriculum</a:t>
            </a:r>
            <a:endParaRPr lang="en-GB"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stretch>
            <a:fillRect/>
          </a:stretch>
        </p:blipFill>
        <p:spPr>
          <a:xfrm>
            <a:off x="685800" y="1935955"/>
            <a:ext cx="7615989" cy="3561521"/>
          </a:xfrm>
          <a:prstGeom prst="rect">
            <a:avLst/>
          </a:prstGeom>
        </p:spPr>
      </p:pic>
    </p:spTree>
    <p:extLst>
      <p:ext uri="{BB962C8B-B14F-4D97-AF65-F5344CB8AC3E}">
        <p14:creationId xmlns:p14="http://schemas.microsoft.com/office/powerpoint/2010/main" val="2583552900"/>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60000"/>
                    <a:lumOff val="40000"/>
                  </a:schemeClr>
                </a:solidFill>
              </a:rPr>
              <a:t>Year 9 Curriculum</a:t>
            </a:r>
            <a:endParaRPr lang="en-GB"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stretch>
            <a:fillRect/>
          </a:stretch>
        </p:blipFill>
        <p:spPr>
          <a:xfrm>
            <a:off x="633412" y="1931194"/>
            <a:ext cx="7969167" cy="3434890"/>
          </a:xfrm>
          <a:prstGeom prst="rect">
            <a:avLst/>
          </a:prstGeom>
        </p:spPr>
      </p:pic>
    </p:spTree>
    <p:extLst>
      <p:ext uri="{BB962C8B-B14F-4D97-AF65-F5344CB8AC3E}">
        <p14:creationId xmlns:p14="http://schemas.microsoft.com/office/powerpoint/2010/main" val="3879552070"/>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75000"/>
                  </a:schemeClr>
                </a:solidFill>
              </a:rPr>
              <a:t>Academic Qualifications</a:t>
            </a:r>
            <a:endParaRPr lang="en-GB" dirty="0">
              <a:solidFill>
                <a:schemeClr val="tx2">
                  <a:lumMod val="75000"/>
                </a:schemeClr>
              </a:solidFill>
            </a:endParaRPr>
          </a:p>
        </p:txBody>
      </p:sp>
      <p:sp>
        <p:nvSpPr>
          <p:cNvPr id="3" name="Content Placeholder 2"/>
          <p:cNvSpPr>
            <a:spLocks noGrp="1"/>
          </p:cNvSpPr>
          <p:nvPr>
            <p:ph idx="1"/>
          </p:nvPr>
        </p:nvSpPr>
        <p:spPr/>
        <p:txBody>
          <a:bodyPr/>
          <a:lstStyle/>
          <a:p>
            <a:r>
              <a:rPr lang="en-GB" sz="2800" dirty="0" smtClean="0">
                <a:solidFill>
                  <a:schemeClr val="tx2">
                    <a:lumMod val="60000"/>
                    <a:lumOff val="40000"/>
                  </a:schemeClr>
                </a:solidFill>
              </a:rPr>
              <a:t>At KS4 we offer students the option of two different academic qualifications for PE GCSE PE (AQA) and BTEC Tech Award (Pearson) in addition to core PE Lessons</a:t>
            </a:r>
          </a:p>
          <a:p>
            <a:pPr marL="0" indent="0">
              <a:buNone/>
            </a:pPr>
            <a:endParaRPr lang="en-GB" sz="2800" dirty="0" smtClean="0">
              <a:solidFill>
                <a:schemeClr val="tx2">
                  <a:lumMod val="60000"/>
                  <a:lumOff val="40000"/>
                </a:schemeClr>
              </a:solidFill>
            </a:endParaRPr>
          </a:p>
          <a:p>
            <a:r>
              <a:rPr lang="en-GB" sz="2800" dirty="0" smtClean="0">
                <a:solidFill>
                  <a:schemeClr val="tx2">
                    <a:lumMod val="60000"/>
                    <a:lumOff val="40000"/>
                  </a:schemeClr>
                </a:solidFill>
              </a:rPr>
              <a:t>At KS5 we also offer a choice for students to further study sport in Sixth form with A-Level Sport (OCR) and BTEC Extended Diploma (Pearson) Level 3</a:t>
            </a:r>
            <a:endParaRPr lang="en-GB" sz="2800" dirty="0">
              <a:solidFill>
                <a:schemeClr val="tx2">
                  <a:lumMod val="60000"/>
                  <a:lumOff val="40000"/>
                </a:schemeClr>
              </a:solidFill>
            </a:endParaRPr>
          </a:p>
        </p:txBody>
      </p:sp>
    </p:spTree>
    <p:extLst>
      <p:ext uri="{BB962C8B-B14F-4D97-AF65-F5344CB8AC3E}">
        <p14:creationId xmlns:p14="http://schemas.microsoft.com/office/powerpoint/2010/main" val="2083443989"/>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750598"/>
          </a:xfrm>
        </p:spPr>
        <p:txBody>
          <a:bodyPr/>
          <a:lstStyle/>
          <a:p>
            <a:r>
              <a:rPr lang="en-GB" dirty="0" smtClean="0">
                <a:solidFill>
                  <a:schemeClr val="tx2">
                    <a:lumMod val="60000"/>
                    <a:lumOff val="40000"/>
                  </a:schemeClr>
                </a:solidFill>
                <a:latin typeface="Arial"/>
                <a:ea typeface="ＭＳ Ｐゴシック"/>
                <a:cs typeface="Arial"/>
              </a:rPr>
              <a:t>Hermitage IOS Course</a:t>
            </a:r>
            <a:br>
              <a:rPr lang="en-GB" dirty="0" smtClean="0">
                <a:solidFill>
                  <a:schemeClr val="tx2">
                    <a:lumMod val="60000"/>
                    <a:lumOff val="40000"/>
                  </a:schemeClr>
                </a:solidFill>
                <a:latin typeface="Arial"/>
                <a:ea typeface="ＭＳ Ｐゴシック"/>
                <a:cs typeface="Arial"/>
              </a:rPr>
            </a:br>
            <a:r>
              <a:rPr lang="en-GB" dirty="0" smtClean="0">
                <a:solidFill>
                  <a:schemeClr val="tx2">
                    <a:lumMod val="60000"/>
                    <a:lumOff val="40000"/>
                  </a:schemeClr>
                </a:solidFill>
                <a:latin typeface="Arial"/>
                <a:ea typeface="ＭＳ Ｐゴシック"/>
                <a:cs typeface="Arial"/>
              </a:rPr>
              <a:t>Institute of Sport</a:t>
            </a:r>
            <a:endParaRPr lang="en-GB" dirty="0">
              <a:solidFill>
                <a:schemeClr val="tx2">
                  <a:lumMod val="60000"/>
                  <a:lumOff val="40000"/>
                </a:schemeClr>
              </a:solidFill>
              <a:latin typeface="Arial"/>
              <a:ea typeface="ＭＳ Ｐゴシック"/>
              <a:cs typeface="Arial"/>
            </a:endParaRPr>
          </a:p>
        </p:txBody>
      </p:sp>
      <p:sp>
        <p:nvSpPr>
          <p:cNvPr id="3" name="Content Placeholder 2"/>
          <p:cNvSpPr>
            <a:spLocks noGrp="1"/>
          </p:cNvSpPr>
          <p:nvPr>
            <p:ph idx="1"/>
          </p:nvPr>
        </p:nvSpPr>
        <p:spPr>
          <a:xfrm>
            <a:off x="4656221" y="1736194"/>
            <a:ext cx="4030580" cy="4275429"/>
          </a:xfrm>
        </p:spPr>
        <p:txBody>
          <a:bodyPr/>
          <a:lstStyle/>
          <a:p>
            <a:pPr marL="0" indent="0">
              <a:buNone/>
            </a:pPr>
            <a:r>
              <a:rPr lang="en-GB" sz="2000" dirty="0" smtClean="0">
                <a:solidFill>
                  <a:schemeClr val="tx2">
                    <a:lumMod val="75000"/>
                  </a:schemeClr>
                </a:solidFill>
              </a:rPr>
              <a:t>At Hermitage we have </a:t>
            </a:r>
            <a:r>
              <a:rPr lang="en-GB" sz="2000" dirty="0" smtClean="0">
                <a:solidFill>
                  <a:schemeClr val="tx2">
                    <a:lumMod val="75000"/>
                  </a:schemeClr>
                </a:solidFill>
              </a:rPr>
              <a:t>a </a:t>
            </a:r>
            <a:r>
              <a:rPr lang="en-GB" sz="2000" dirty="0" smtClean="0">
                <a:solidFill>
                  <a:schemeClr val="tx2">
                    <a:lumMod val="75000"/>
                  </a:schemeClr>
                </a:solidFill>
              </a:rPr>
              <a:t>unique offers as well as A-Level and BTEC Sport in sixth form…</a:t>
            </a:r>
          </a:p>
          <a:p>
            <a:pPr marL="0" indent="0">
              <a:buNone/>
            </a:pPr>
            <a:endParaRPr lang="en-GB" sz="2000" dirty="0">
              <a:solidFill>
                <a:schemeClr val="tx2">
                  <a:lumMod val="75000"/>
                </a:schemeClr>
              </a:solidFill>
            </a:endParaRPr>
          </a:p>
          <a:p>
            <a:pPr marL="0" indent="0">
              <a:buNone/>
            </a:pPr>
            <a:r>
              <a:rPr lang="en-GB" sz="2000" b="1" dirty="0" smtClean="0">
                <a:solidFill>
                  <a:schemeClr val="tx2">
                    <a:lumMod val="75000"/>
                  </a:schemeClr>
                </a:solidFill>
              </a:rPr>
              <a:t>Hermitage IOS</a:t>
            </a:r>
            <a:r>
              <a:rPr lang="en-GB" sz="2000" dirty="0" smtClean="0">
                <a:solidFill>
                  <a:schemeClr val="tx2">
                    <a:lumMod val="75000"/>
                  </a:schemeClr>
                </a:solidFill>
              </a:rPr>
              <a:t> – </a:t>
            </a:r>
            <a:r>
              <a:rPr lang="en-GB" sz="2000" b="1" dirty="0" smtClean="0">
                <a:solidFill>
                  <a:schemeClr val="tx2">
                    <a:lumMod val="75000"/>
                  </a:schemeClr>
                </a:solidFill>
              </a:rPr>
              <a:t>Institute of Sport </a:t>
            </a:r>
            <a:r>
              <a:rPr lang="en-GB" sz="2000" dirty="0" smtClean="0">
                <a:solidFill>
                  <a:schemeClr val="tx2">
                    <a:lumMod val="75000"/>
                  </a:schemeClr>
                </a:solidFill>
              </a:rPr>
              <a:t>– we have a selected number of students who are either elite performers, coaches, officials who we as a school support with our partners at Durham University and you receive free kit, clothing, goody bags etc.</a:t>
            </a:r>
          </a:p>
          <a:p>
            <a:pPr marL="0" indent="0">
              <a:buNone/>
            </a:pPr>
            <a:endParaRPr lang="en-GB" sz="2000" dirty="0"/>
          </a:p>
        </p:txBody>
      </p:sp>
      <p:pic>
        <p:nvPicPr>
          <p:cNvPr id="4" name="Picture 3"/>
          <p:cNvPicPr>
            <a:picLocks noChangeAspect="1"/>
          </p:cNvPicPr>
          <p:nvPr/>
        </p:nvPicPr>
        <p:blipFill>
          <a:blip r:embed="rId2"/>
          <a:stretch>
            <a:fillRect/>
          </a:stretch>
        </p:blipFill>
        <p:spPr>
          <a:xfrm>
            <a:off x="348916" y="1736194"/>
            <a:ext cx="4054642" cy="3970170"/>
          </a:xfrm>
          <a:prstGeom prst="rect">
            <a:avLst/>
          </a:prstGeom>
        </p:spPr>
      </p:pic>
    </p:spTree>
    <p:extLst>
      <p:ext uri="{BB962C8B-B14F-4D97-AF65-F5344CB8AC3E}">
        <p14:creationId xmlns:p14="http://schemas.microsoft.com/office/powerpoint/2010/main" val="3318394077"/>
      </p:ext>
    </p:extLst>
  </p:cSld>
  <p:clrMapOvr>
    <a:masterClrMapping/>
  </p:clrMapOvr>
  <mc:AlternateContent xmlns:mc="http://schemas.openxmlformats.org/markup-compatibility/2006">
    <mc:Choice xmlns:p14="http://schemas.microsoft.com/office/powerpoint/2010/main" Requires="p14">
      <p:transition spd="slow" p14:dur="1500" advClick="0" advTm="14000">
        <p:split orient="vert"/>
      </p:transition>
    </mc:Choice>
    <mc:Fallback>
      <p:transition spd="slow" advClick="0" advTm="14000">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232"/>
            <a:ext cx="8229600" cy="1106905"/>
          </a:xfrm>
        </p:spPr>
        <p:txBody>
          <a:bodyPr/>
          <a:lstStyle/>
          <a:p>
            <a:r>
              <a:rPr lang="en-GB" dirty="0" smtClean="0">
                <a:solidFill>
                  <a:schemeClr val="tx2">
                    <a:lumMod val="60000"/>
                    <a:lumOff val="40000"/>
                  </a:schemeClr>
                </a:solidFill>
              </a:rPr>
              <a:t>Meet the PE team</a:t>
            </a:r>
            <a:endParaRPr lang="en-GB" dirty="0">
              <a:solidFill>
                <a:schemeClr val="tx2">
                  <a:lumMod val="60000"/>
                  <a:lumOff val="40000"/>
                </a:schemeClr>
              </a:solidFill>
            </a:endParaRPr>
          </a:p>
        </p:txBody>
      </p:sp>
      <p:sp>
        <p:nvSpPr>
          <p:cNvPr id="3" name="Content Placeholder 2"/>
          <p:cNvSpPr>
            <a:spLocks noGrp="1"/>
          </p:cNvSpPr>
          <p:nvPr>
            <p:ph idx="1"/>
          </p:nvPr>
        </p:nvSpPr>
        <p:spPr>
          <a:xfrm>
            <a:off x="578326" y="3967082"/>
            <a:ext cx="8229600" cy="1951462"/>
          </a:xfrm>
        </p:spPr>
        <p:txBody>
          <a:bodyPr/>
          <a:lstStyle/>
          <a:p>
            <a:r>
              <a:rPr lang="en-GB" dirty="0">
                <a:solidFill>
                  <a:schemeClr val="tx2">
                    <a:lumMod val="75000"/>
                  </a:schemeClr>
                </a:solidFill>
              </a:rPr>
              <a:t>Please spend some time to visit </a:t>
            </a:r>
            <a:r>
              <a:rPr lang="en-GB" dirty="0" smtClean="0">
                <a:solidFill>
                  <a:schemeClr val="tx2">
                    <a:lumMod val="75000"/>
                  </a:schemeClr>
                </a:solidFill>
              </a:rPr>
              <a:t>our excellent </a:t>
            </a:r>
            <a:r>
              <a:rPr lang="en-GB" dirty="0">
                <a:solidFill>
                  <a:schemeClr val="tx2">
                    <a:lumMod val="75000"/>
                  </a:schemeClr>
                </a:solidFill>
              </a:rPr>
              <a:t>facilities</a:t>
            </a:r>
            <a:r>
              <a:rPr lang="en-GB" dirty="0" smtClean="0">
                <a:solidFill>
                  <a:schemeClr val="tx2">
                    <a:lumMod val="75000"/>
                  </a:schemeClr>
                </a:solidFill>
              </a:rPr>
              <a:t>, meet our amazing staff and please ask us anything were here happy to help</a:t>
            </a:r>
            <a:endParaRPr lang="en-GB" dirty="0">
              <a:solidFill>
                <a:schemeClr val="tx2">
                  <a:lumMod val="75000"/>
                </a:schemeClr>
              </a:solidFill>
            </a:endParaRPr>
          </a:p>
        </p:txBody>
      </p:sp>
      <p:pic>
        <p:nvPicPr>
          <p:cNvPr id="4" name="Picture 3"/>
          <p:cNvPicPr>
            <a:picLocks noChangeAspect="1"/>
          </p:cNvPicPr>
          <p:nvPr/>
        </p:nvPicPr>
        <p:blipFill>
          <a:blip r:embed="rId2"/>
          <a:stretch>
            <a:fillRect/>
          </a:stretch>
        </p:blipFill>
        <p:spPr>
          <a:xfrm>
            <a:off x="457200" y="1708487"/>
            <a:ext cx="8240822" cy="2126245"/>
          </a:xfrm>
          <a:prstGeom prst="rect">
            <a:avLst/>
          </a:prstGeom>
        </p:spPr>
      </p:pic>
    </p:spTree>
    <p:extLst>
      <p:ext uri="{BB962C8B-B14F-4D97-AF65-F5344CB8AC3E}">
        <p14:creationId xmlns:p14="http://schemas.microsoft.com/office/powerpoint/2010/main" val="664024203"/>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122671"/>
            <a:ext cx="8229600" cy="1143000"/>
          </a:xfrm>
        </p:spPr>
        <p:txBody>
          <a:bodyPr/>
          <a:lstStyle/>
          <a:p>
            <a:r>
              <a:rPr lang="en-GB" dirty="0" smtClean="0">
                <a:solidFill>
                  <a:schemeClr val="tx2">
                    <a:lumMod val="75000"/>
                  </a:schemeClr>
                </a:solidFill>
              </a:rPr>
              <a:t>Hermitage Academy Facilities</a:t>
            </a:r>
            <a:endParaRPr lang="en-GB" dirty="0">
              <a:solidFill>
                <a:schemeClr val="tx2">
                  <a:lumMod val="75000"/>
                </a:schemeClr>
              </a:solidFill>
            </a:endParaRPr>
          </a:p>
        </p:txBody>
      </p:sp>
      <p:pic>
        <p:nvPicPr>
          <p:cNvPr id="4" name="Content Placeholder 3"/>
          <p:cNvPicPr>
            <a:picLocks noGrp="1" noChangeAspect="1"/>
          </p:cNvPicPr>
          <p:nvPr>
            <p:ph idx="1"/>
          </p:nvPr>
        </p:nvPicPr>
        <p:blipFill>
          <a:blip r:embed="rId2"/>
          <a:stretch>
            <a:fillRect/>
          </a:stretch>
        </p:blipFill>
        <p:spPr>
          <a:xfrm>
            <a:off x="457200" y="3661445"/>
            <a:ext cx="3685309" cy="2251413"/>
          </a:xfrm>
          <a:prstGeom prst="rect">
            <a:avLst/>
          </a:prstGeom>
        </p:spPr>
      </p:pic>
      <p:pic>
        <p:nvPicPr>
          <p:cNvPr id="6" name="Picture 5"/>
          <p:cNvPicPr>
            <a:picLocks noChangeAspect="1"/>
          </p:cNvPicPr>
          <p:nvPr/>
        </p:nvPicPr>
        <p:blipFill>
          <a:blip r:embed="rId3"/>
          <a:stretch>
            <a:fillRect/>
          </a:stretch>
        </p:blipFill>
        <p:spPr>
          <a:xfrm>
            <a:off x="4752109" y="3781107"/>
            <a:ext cx="3802207" cy="2139688"/>
          </a:xfrm>
          <a:prstGeom prst="rect">
            <a:avLst/>
          </a:prstGeom>
        </p:spPr>
      </p:pic>
      <p:pic>
        <p:nvPicPr>
          <p:cNvPr id="8" name="Picture 7"/>
          <p:cNvPicPr>
            <a:picLocks noChangeAspect="1"/>
          </p:cNvPicPr>
          <p:nvPr/>
        </p:nvPicPr>
        <p:blipFill>
          <a:blip r:embed="rId4"/>
          <a:stretch>
            <a:fillRect/>
          </a:stretch>
        </p:blipFill>
        <p:spPr>
          <a:xfrm>
            <a:off x="457199" y="1265671"/>
            <a:ext cx="3685309" cy="2137251"/>
          </a:xfrm>
          <a:prstGeom prst="rect">
            <a:avLst/>
          </a:prstGeom>
        </p:spPr>
      </p:pic>
      <p:pic>
        <p:nvPicPr>
          <p:cNvPr id="9" name="Picture 8"/>
          <p:cNvPicPr>
            <a:picLocks noChangeAspect="1"/>
          </p:cNvPicPr>
          <p:nvPr/>
        </p:nvPicPr>
        <p:blipFill>
          <a:blip r:embed="rId5"/>
          <a:stretch>
            <a:fillRect/>
          </a:stretch>
        </p:blipFill>
        <p:spPr>
          <a:xfrm>
            <a:off x="4572000" y="1265671"/>
            <a:ext cx="3982316" cy="2247550"/>
          </a:xfrm>
          <a:prstGeom prst="rect">
            <a:avLst/>
          </a:prstGeom>
        </p:spPr>
      </p:pic>
      <p:pic>
        <p:nvPicPr>
          <p:cNvPr id="5" name="Picture 4"/>
          <p:cNvPicPr>
            <a:picLocks noChangeAspect="1"/>
          </p:cNvPicPr>
          <p:nvPr/>
        </p:nvPicPr>
        <p:blipFill>
          <a:blip r:embed="rId6"/>
          <a:stretch>
            <a:fillRect/>
          </a:stretch>
        </p:blipFill>
        <p:spPr>
          <a:xfrm>
            <a:off x="2549236" y="2408671"/>
            <a:ext cx="4030807" cy="2505549"/>
          </a:xfrm>
          <a:prstGeom prst="rect">
            <a:avLst/>
          </a:prstGeom>
        </p:spPr>
      </p:pic>
    </p:spTree>
    <p:extLst>
      <p:ext uri="{BB962C8B-B14F-4D97-AF65-F5344CB8AC3E}">
        <p14:creationId xmlns:p14="http://schemas.microsoft.com/office/powerpoint/2010/main" val="2621349954"/>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147"/>
            <a:ext cx="8229600" cy="1143000"/>
          </a:xfrm>
        </p:spPr>
        <p:txBody>
          <a:bodyPr/>
          <a:lstStyle/>
          <a:p>
            <a:r>
              <a:rPr lang="en-GB" dirty="0" smtClean="0">
                <a:solidFill>
                  <a:schemeClr val="tx2">
                    <a:lumMod val="60000"/>
                    <a:lumOff val="40000"/>
                  </a:schemeClr>
                </a:solidFill>
              </a:rPr>
              <a:t>Astroturf, Rugby and 5 Football Pitches</a:t>
            </a:r>
            <a:endParaRPr lang="en-GB"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stretch>
            <a:fillRect/>
          </a:stretch>
        </p:blipFill>
        <p:spPr>
          <a:xfrm>
            <a:off x="1079617" y="1925052"/>
            <a:ext cx="7198109" cy="4050729"/>
          </a:xfrm>
          <a:prstGeom prst="rect">
            <a:avLst/>
          </a:prstGeom>
        </p:spPr>
      </p:pic>
    </p:spTree>
    <p:extLst>
      <p:ext uri="{BB962C8B-B14F-4D97-AF65-F5344CB8AC3E}">
        <p14:creationId xmlns:p14="http://schemas.microsoft.com/office/powerpoint/2010/main" val="1383868418"/>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75000"/>
                  </a:schemeClr>
                </a:solidFill>
              </a:rPr>
              <a:t>Full size Astroturf Hockey Pitch</a:t>
            </a:r>
            <a:endParaRPr lang="en-GB" dirty="0">
              <a:solidFill>
                <a:schemeClr val="tx2">
                  <a:lumMod val="75000"/>
                </a:schemeClr>
              </a:solidFill>
            </a:endParaRPr>
          </a:p>
        </p:txBody>
      </p:sp>
      <p:pic>
        <p:nvPicPr>
          <p:cNvPr id="4" name="Content Placeholder 3"/>
          <p:cNvPicPr>
            <a:picLocks noGrp="1" noChangeAspect="1"/>
          </p:cNvPicPr>
          <p:nvPr>
            <p:ph idx="1"/>
          </p:nvPr>
        </p:nvPicPr>
        <p:blipFill>
          <a:blip r:embed="rId2"/>
          <a:stretch>
            <a:fillRect/>
          </a:stretch>
        </p:blipFill>
        <p:spPr>
          <a:xfrm>
            <a:off x="995397" y="1648326"/>
            <a:ext cx="7354723" cy="4138863"/>
          </a:xfrm>
          <a:prstGeom prst="rect">
            <a:avLst/>
          </a:prstGeom>
        </p:spPr>
      </p:pic>
    </p:spTree>
    <p:extLst>
      <p:ext uri="{BB962C8B-B14F-4D97-AF65-F5344CB8AC3E}">
        <p14:creationId xmlns:p14="http://schemas.microsoft.com/office/powerpoint/2010/main" val="3451768644"/>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60000"/>
                    <a:lumOff val="40000"/>
                  </a:schemeClr>
                </a:solidFill>
              </a:rPr>
              <a:t>Multi-Purpose Sports hall</a:t>
            </a:r>
            <a:endParaRPr lang="en-GB"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stretch>
            <a:fillRect/>
          </a:stretch>
        </p:blipFill>
        <p:spPr>
          <a:xfrm>
            <a:off x="1025236" y="1309254"/>
            <a:ext cx="7481455" cy="4588236"/>
          </a:xfrm>
          <a:prstGeom prst="rect">
            <a:avLst/>
          </a:prstGeom>
        </p:spPr>
      </p:pic>
    </p:spTree>
    <p:extLst>
      <p:ext uri="{BB962C8B-B14F-4D97-AF65-F5344CB8AC3E}">
        <p14:creationId xmlns:p14="http://schemas.microsoft.com/office/powerpoint/2010/main" val="2738328786"/>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75000"/>
                  </a:schemeClr>
                </a:solidFill>
              </a:rPr>
              <a:t>Netball Courts &amp; Training Grids</a:t>
            </a:r>
            <a:endParaRPr lang="en-GB" dirty="0">
              <a:solidFill>
                <a:schemeClr val="tx2">
                  <a:lumMod val="75000"/>
                </a:schemeClr>
              </a:solidFill>
            </a:endParaRPr>
          </a:p>
        </p:txBody>
      </p:sp>
      <p:pic>
        <p:nvPicPr>
          <p:cNvPr id="4" name="Content Placeholder 3"/>
          <p:cNvPicPr>
            <a:picLocks noGrp="1" noChangeAspect="1"/>
          </p:cNvPicPr>
          <p:nvPr>
            <p:ph idx="1"/>
          </p:nvPr>
        </p:nvPicPr>
        <p:blipFill>
          <a:blip r:embed="rId2"/>
          <a:stretch>
            <a:fillRect/>
          </a:stretch>
        </p:blipFill>
        <p:spPr>
          <a:xfrm>
            <a:off x="914401" y="1717965"/>
            <a:ext cx="7453744" cy="4286380"/>
          </a:xfrm>
          <a:prstGeom prst="rect">
            <a:avLst/>
          </a:prstGeom>
        </p:spPr>
      </p:pic>
    </p:spTree>
    <p:extLst>
      <p:ext uri="{BB962C8B-B14F-4D97-AF65-F5344CB8AC3E}">
        <p14:creationId xmlns:p14="http://schemas.microsoft.com/office/powerpoint/2010/main" val="3419388487"/>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60000"/>
                    <a:lumOff val="40000"/>
                  </a:schemeClr>
                </a:solidFill>
              </a:rPr>
              <a:t>Dedicated PE Classroom and Computer Suite</a:t>
            </a:r>
            <a:endParaRPr lang="en-GB"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stretch>
            <a:fillRect/>
          </a:stretch>
        </p:blipFill>
        <p:spPr>
          <a:xfrm>
            <a:off x="1136984" y="1696453"/>
            <a:ext cx="6870031" cy="4205413"/>
          </a:xfrm>
          <a:prstGeom prst="rect">
            <a:avLst/>
          </a:prstGeom>
        </p:spPr>
      </p:pic>
    </p:spTree>
    <p:extLst>
      <p:ext uri="{BB962C8B-B14F-4D97-AF65-F5344CB8AC3E}">
        <p14:creationId xmlns:p14="http://schemas.microsoft.com/office/powerpoint/2010/main" val="2384310346"/>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40000"/>
                    <a:lumOff val="60000"/>
                  </a:schemeClr>
                </a:solidFill>
              </a:rPr>
              <a:t>Uniform</a:t>
            </a:r>
            <a:endParaRPr lang="en-GB" dirty="0">
              <a:solidFill>
                <a:schemeClr val="tx2">
                  <a:lumMod val="40000"/>
                  <a:lumOff val="60000"/>
                </a:schemeClr>
              </a:solidFill>
            </a:endParaRPr>
          </a:p>
        </p:txBody>
      </p:sp>
      <p:pic>
        <p:nvPicPr>
          <p:cNvPr id="4" name="Content Placeholder 3"/>
          <p:cNvPicPr>
            <a:picLocks noGrp="1" noChangeAspect="1"/>
          </p:cNvPicPr>
          <p:nvPr>
            <p:ph idx="1"/>
          </p:nvPr>
        </p:nvPicPr>
        <p:blipFill>
          <a:blip r:embed="rId2"/>
          <a:stretch>
            <a:fillRect/>
          </a:stretch>
        </p:blipFill>
        <p:spPr>
          <a:xfrm>
            <a:off x="6954876" y="1092786"/>
            <a:ext cx="2101605" cy="5131829"/>
          </a:xfrm>
          <a:prstGeom prst="rect">
            <a:avLst/>
          </a:prstGeom>
        </p:spPr>
      </p:pic>
      <p:pic>
        <p:nvPicPr>
          <p:cNvPr id="5" name="Picture 4"/>
          <p:cNvPicPr>
            <a:picLocks noChangeAspect="1"/>
          </p:cNvPicPr>
          <p:nvPr/>
        </p:nvPicPr>
        <p:blipFill>
          <a:blip r:embed="rId3"/>
          <a:stretch>
            <a:fillRect/>
          </a:stretch>
        </p:blipFill>
        <p:spPr>
          <a:xfrm>
            <a:off x="1720516" y="4627158"/>
            <a:ext cx="7335965" cy="1795977"/>
          </a:xfrm>
          <a:prstGeom prst="rect">
            <a:avLst/>
          </a:prstGeom>
        </p:spPr>
      </p:pic>
      <p:sp>
        <p:nvSpPr>
          <p:cNvPr id="6" name="TextBox 5"/>
          <p:cNvSpPr txBox="1"/>
          <p:nvPr/>
        </p:nvSpPr>
        <p:spPr>
          <a:xfrm>
            <a:off x="252663" y="1210838"/>
            <a:ext cx="6509084" cy="3416320"/>
          </a:xfrm>
          <a:prstGeom prst="rect">
            <a:avLst/>
          </a:prstGeom>
          <a:noFill/>
        </p:spPr>
        <p:txBody>
          <a:bodyPr wrap="square" rtlCol="0">
            <a:spAutoFit/>
          </a:bodyPr>
          <a:lstStyle/>
          <a:p>
            <a:r>
              <a:rPr lang="en-GB" dirty="0" smtClean="0">
                <a:solidFill>
                  <a:schemeClr val="tx2">
                    <a:lumMod val="75000"/>
                  </a:schemeClr>
                </a:solidFill>
              </a:rPr>
              <a:t>Please check out our brand new PE kit</a:t>
            </a:r>
          </a:p>
          <a:p>
            <a:endParaRPr lang="en-GB" dirty="0">
              <a:solidFill>
                <a:schemeClr val="tx2">
                  <a:lumMod val="75000"/>
                </a:schemeClr>
              </a:solidFill>
            </a:endParaRPr>
          </a:p>
          <a:p>
            <a:pPr marL="285750" indent="-285750">
              <a:buFont typeface="Arial" panose="020B0604020202020204" pitchFamily="34" charset="0"/>
              <a:buChar char="•"/>
            </a:pPr>
            <a:r>
              <a:rPr lang="en-GB" dirty="0">
                <a:solidFill>
                  <a:schemeClr val="tx2">
                    <a:lumMod val="75000"/>
                  </a:schemeClr>
                </a:solidFill>
              </a:rPr>
              <a:t>Sector polo - only available from </a:t>
            </a:r>
            <a:r>
              <a:rPr lang="en-GB" dirty="0" smtClean="0">
                <a:solidFill>
                  <a:schemeClr val="tx2">
                    <a:lumMod val="75000"/>
                  </a:schemeClr>
                </a:solidFill>
              </a:rPr>
              <a:t>Emblematic.</a:t>
            </a:r>
          </a:p>
          <a:p>
            <a:pPr marL="285750" indent="-285750">
              <a:buFont typeface="Arial" panose="020B0604020202020204" pitchFamily="34" charset="0"/>
              <a:buChar char="•"/>
            </a:pPr>
            <a:r>
              <a:rPr lang="en-GB" dirty="0" smtClean="0">
                <a:solidFill>
                  <a:schemeClr val="tx2">
                    <a:lumMod val="75000"/>
                  </a:schemeClr>
                </a:solidFill>
              </a:rPr>
              <a:t>Sector </a:t>
            </a:r>
            <a:r>
              <a:rPr lang="en-GB" dirty="0">
                <a:solidFill>
                  <a:schemeClr val="tx2">
                    <a:lumMod val="75000"/>
                  </a:schemeClr>
                </a:solidFill>
              </a:rPr>
              <a:t>panel shorts and/or </a:t>
            </a:r>
            <a:r>
              <a:rPr lang="en-GB" dirty="0" err="1">
                <a:solidFill>
                  <a:schemeClr val="tx2">
                    <a:lumMod val="75000"/>
                  </a:schemeClr>
                </a:solidFill>
              </a:rPr>
              <a:t>skort</a:t>
            </a:r>
            <a:r>
              <a:rPr lang="en-GB" dirty="0">
                <a:solidFill>
                  <a:schemeClr val="tx2">
                    <a:lumMod val="75000"/>
                  </a:schemeClr>
                </a:solidFill>
              </a:rPr>
              <a:t> and/or cuffed tracksuit pants and/or leggings - only available from </a:t>
            </a:r>
            <a:r>
              <a:rPr lang="en-GB" dirty="0" smtClean="0">
                <a:solidFill>
                  <a:schemeClr val="tx2">
                    <a:lumMod val="75000"/>
                  </a:schemeClr>
                </a:solidFill>
              </a:rPr>
              <a:t>Emblematic.</a:t>
            </a:r>
          </a:p>
          <a:p>
            <a:pPr marL="285750" indent="-285750">
              <a:buFont typeface="Arial" panose="020B0604020202020204" pitchFamily="34" charset="0"/>
              <a:buChar char="•"/>
            </a:pPr>
            <a:r>
              <a:rPr lang="en-GB" dirty="0" smtClean="0">
                <a:solidFill>
                  <a:schemeClr val="tx2">
                    <a:lumMod val="75000"/>
                  </a:schemeClr>
                </a:solidFill>
              </a:rPr>
              <a:t>Knee </a:t>
            </a:r>
            <a:r>
              <a:rPr lang="en-GB" dirty="0">
                <a:solidFill>
                  <a:schemeClr val="tx2">
                    <a:lumMod val="75000"/>
                  </a:schemeClr>
                </a:solidFill>
              </a:rPr>
              <a:t>high navy sports socks - available from Emblematic or any </a:t>
            </a:r>
            <a:r>
              <a:rPr lang="en-GB" dirty="0" smtClean="0">
                <a:solidFill>
                  <a:schemeClr val="tx2">
                    <a:lumMod val="75000"/>
                  </a:schemeClr>
                </a:solidFill>
              </a:rPr>
              <a:t>supplier</a:t>
            </a:r>
          </a:p>
          <a:p>
            <a:pPr marL="285750" indent="-285750">
              <a:buFont typeface="Arial" panose="020B0604020202020204" pitchFamily="34" charset="0"/>
              <a:buChar char="•"/>
            </a:pPr>
            <a:r>
              <a:rPr lang="en-GB" dirty="0" smtClean="0">
                <a:solidFill>
                  <a:schemeClr val="tx2">
                    <a:lumMod val="75000"/>
                  </a:schemeClr>
                </a:solidFill>
              </a:rPr>
              <a:t>Other </a:t>
            </a:r>
            <a:r>
              <a:rPr lang="en-GB" dirty="0">
                <a:solidFill>
                  <a:schemeClr val="tx2">
                    <a:lumMod val="75000"/>
                  </a:schemeClr>
                </a:solidFill>
              </a:rPr>
              <a:t>optional items are available - see uniform visuals below.</a:t>
            </a:r>
          </a:p>
          <a:p>
            <a:r>
              <a:rPr lang="en-GB" dirty="0">
                <a:solidFill>
                  <a:schemeClr val="tx2">
                    <a:lumMod val="75000"/>
                  </a:schemeClr>
                </a:solidFill>
              </a:rPr>
              <a:t>Trainers must be worn in PE lessons. Plimsolls, Converse, or canvas type shoes are not suitable. Students are advised to wear football boots for football and rugby. Optional items are available and can be viewed on the website.</a:t>
            </a:r>
          </a:p>
        </p:txBody>
      </p:sp>
    </p:spTree>
    <p:extLst>
      <p:ext uri="{BB962C8B-B14F-4D97-AF65-F5344CB8AC3E}">
        <p14:creationId xmlns:p14="http://schemas.microsoft.com/office/powerpoint/2010/main" val="2925756900"/>
      </p:ext>
    </p:extLst>
  </p:cSld>
  <p:clrMapOvr>
    <a:masterClrMapping/>
  </p:clrMapOvr>
  <mc:AlternateContent xmlns:mc="http://schemas.openxmlformats.org/markup-compatibility/2006">
    <mc:Choice xmlns:p14="http://schemas.microsoft.com/office/powerpoint/2010/main" Requires="p14">
      <p:transition spd="slow" p14:dur="1500" advClick="0" advTm="20000">
        <p:split orient="vert"/>
      </p:transition>
    </mc:Choice>
    <mc:Fallback>
      <p:transition spd="slow" advClick="0" advTm="20000">
        <p:split orient="vert"/>
      </p:transition>
    </mc:Fallback>
  </mc:AlternateContent>
  <p:timing>
    <p:tnLst>
      <p:par>
        <p:cTn id="1" dur="indefinite" restart="never" nodeType="tmRoot"/>
      </p:par>
    </p:tnLst>
  </p:timing>
</p:sld>
</file>

<file path=ppt/theme/theme1.xml><?xml version="1.0" encoding="utf-8"?>
<a:theme xmlns:a="http://schemas.openxmlformats.org/drawingml/2006/main" name="Shotton Hall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ilter">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40DF974BEA914F9D72D18926D9561F" ma:contentTypeVersion="14" ma:contentTypeDescription="Create a new document." ma:contentTypeScope="" ma:versionID="2c1973076e449420f25c8ab9332bdc7f">
  <xsd:schema xmlns:xsd="http://www.w3.org/2001/XMLSchema" xmlns:xs="http://www.w3.org/2001/XMLSchema" xmlns:p="http://schemas.microsoft.com/office/2006/metadata/properties" xmlns:ns3="fde69de2-ef5e-4ebe-ac6d-51007ab5f42c" xmlns:ns4="d19a7845-00d4-4edf-a449-e9af90058d80" targetNamespace="http://schemas.microsoft.com/office/2006/metadata/properties" ma:root="true" ma:fieldsID="31e961e836215ec19065d14a585e1506" ns3:_="" ns4:_="">
    <xsd:import namespace="fde69de2-ef5e-4ebe-ac6d-51007ab5f42c"/>
    <xsd:import namespace="d19a7845-00d4-4edf-a449-e9af90058d8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e69de2-ef5e-4ebe-ac6d-51007ab5f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9a7845-00d4-4edf-a449-e9af90058d8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47A52A-A362-490D-BAEC-54E59F63B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e69de2-ef5e-4ebe-ac6d-51007ab5f42c"/>
    <ds:schemaRef ds:uri="d19a7845-00d4-4edf-a449-e9af90058d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2B9C41-EF8C-4F01-812C-6C9B508072C1}">
  <ds:schemaRefs>
    <ds:schemaRef ds:uri="http://purl.org/dc/dcmitype/"/>
    <ds:schemaRef ds:uri="http://purl.org/dc/terms/"/>
    <ds:schemaRef ds:uri="http://purl.org/dc/elements/1.1/"/>
    <ds:schemaRef ds:uri="http://schemas.microsoft.com/office/2006/metadata/properties"/>
    <ds:schemaRef ds:uri="http://schemas.microsoft.com/office/2006/documentManagement/types"/>
    <ds:schemaRef ds:uri="d19a7845-00d4-4edf-a449-e9af90058d80"/>
    <ds:schemaRef ds:uri="fde69de2-ef5e-4ebe-ac6d-51007ab5f42c"/>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F91EF13-1DB4-4C4D-A4DA-C4594441D9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Shotton Hall presentation template</Template>
  <TotalTime>8000</TotalTime>
  <Words>453</Words>
  <Application>Microsoft Office PowerPoint</Application>
  <PresentationFormat>On-screen Show (4:3)</PresentationFormat>
  <Paragraphs>42</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ＭＳ Ｐゴシック</vt:lpstr>
      <vt:lpstr>Arial</vt:lpstr>
      <vt:lpstr>Calibri</vt:lpstr>
      <vt:lpstr>Gill Sans SemiBold</vt:lpstr>
      <vt:lpstr>Myriad Pro</vt:lpstr>
      <vt:lpstr>Rockwell</vt:lpstr>
      <vt:lpstr>Shotton Hall presentation template</vt:lpstr>
      <vt:lpstr>Hermitage Academy   Welcome to the  Physical Education  Department</vt:lpstr>
      <vt:lpstr>Meet the PE team</vt:lpstr>
      <vt:lpstr>Hermitage Academy Facilities</vt:lpstr>
      <vt:lpstr>Astroturf, Rugby and 5 Football Pitches</vt:lpstr>
      <vt:lpstr>Full size Astroturf Hockey Pitch</vt:lpstr>
      <vt:lpstr>Multi-Purpose Sports hall</vt:lpstr>
      <vt:lpstr>Netball Courts &amp; Training Grids</vt:lpstr>
      <vt:lpstr>Dedicated PE Classroom and Computer Suite</vt:lpstr>
      <vt:lpstr>Uniform</vt:lpstr>
      <vt:lpstr>Extra-Curricular Clubs</vt:lpstr>
      <vt:lpstr>PowerPoint Presentation</vt:lpstr>
      <vt:lpstr>PowerPoint Presentation</vt:lpstr>
      <vt:lpstr>Year 7 Curriculum</vt:lpstr>
      <vt:lpstr>Year 8 Curriculum</vt:lpstr>
      <vt:lpstr>Year 9 Curriculum</vt:lpstr>
      <vt:lpstr>Academic Qualifications</vt:lpstr>
      <vt:lpstr>Hermitage IOS Course Institute of Sport</vt:lpstr>
    </vt:vector>
  </TitlesOfParts>
  <Company>Shotton Hall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stzt01</dc:creator>
  <cp:lastModifiedBy>Tim Hardy</cp:lastModifiedBy>
  <cp:revision>225</cp:revision>
  <dcterms:created xsi:type="dcterms:W3CDTF">2014-09-10T08:01:40Z</dcterms:created>
  <dcterms:modified xsi:type="dcterms:W3CDTF">2021-09-27T22:09:48Z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0x010100FB40DF974BEA914F9D72D18926D9561F</vt:lpwstr>
  </property>
</Properties>
</file>